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762" y="174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F1BE8-75B9-3843-8169-AB9E4F1F998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E4BCB-61BB-374B-A353-BCA6F7C88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937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2582-3FA3-E740-83D6-46E5A9539C36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0DC83-FF1F-9743-A321-4B3935ED8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72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mileTheme_Fin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30833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B1CA7-CD83-5B45-BB1E-7ED0BE91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1710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569913"/>
            <a:ext cx="2076450" cy="5983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69913"/>
            <a:ext cx="6076950" cy="5983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CBBB-2757-FD44-A7CB-5DD90D59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23189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98" y="258771"/>
            <a:ext cx="8398308" cy="428967"/>
          </a:xfrm>
          <a:noFill/>
          <a:ln w="9525">
            <a:noFill/>
            <a:miter lim="800000"/>
            <a:headEnd/>
            <a:tailEnd/>
          </a:ln>
        </p:spPr>
        <p:txBody>
          <a:bodyPr lIns="89541" tIns="44769" rIns="89541" bIns="44769"/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823809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C4A98-E980-C642-82A2-3C7E874A8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143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5022-9B6B-2A45-9977-0123594A9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4271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7706E-ACA9-9048-A717-E523B3BBE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0216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6FD0-8AE4-4C4F-83ED-C6B296C3E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7203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49DED-29DA-6A47-B52A-4C6FA4299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7111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B8C21-E444-0948-A1E5-EBFAD05B1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15236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DC713-A799-DA42-9C7A-B7390A19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7374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58D78-C050-6543-9EB8-4D3C654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AF0B28-44B5-C74D-8022-9BAE0F2FB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95300" y="520700"/>
            <a:ext cx="6781800" cy="190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9913"/>
            <a:ext cx="701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32" name="Picture 10" descr="logo_green_gra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53325" y="219075"/>
            <a:ext cx="12192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758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HelveticaNeue"/>
          <a:ea typeface="ＭＳ Ｐゴシック" charset="0"/>
          <a:cs typeface="HelveticaNeue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649282"/>
          </a:solidFill>
          <a:latin typeface="Arial" charset="0"/>
        </a:defRPr>
      </a:lvl9pPr>
    </p:titleStyle>
    <p:bodyStyle>
      <a:lvl1pPr marL="236538" indent="-236538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•"/>
        <a:defRPr sz="2800">
          <a:solidFill>
            <a:srgbClr val="1C1C1C"/>
          </a:solidFill>
          <a:latin typeface="HelveticaNeue"/>
          <a:ea typeface="ＭＳ Ｐゴシック" charset="0"/>
          <a:cs typeface="HelveticaNeue"/>
        </a:defRPr>
      </a:lvl1pPr>
      <a:lvl2pPr marL="693738" indent="-3429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–"/>
        <a:defRPr sz="2400">
          <a:solidFill>
            <a:srgbClr val="1C1C1C"/>
          </a:solidFill>
          <a:latin typeface="HelveticaNeue"/>
          <a:ea typeface="ＭＳ Ｐゴシック" charset="0"/>
          <a:cs typeface="HelveticaNeue"/>
        </a:defRPr>
      </a:lvl2pPr>
      <a:lvl3pPr marL="1033463" indent="-225425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•"/>
        <a:defRPr sz="2400">
          <a:solidFill>
            <a:srgbClr val="1C1C1C"/>
          </a:solidFill>
          <a:latin typeface="HelveticaNeue"/>
          <a:ea typeface="ＭＳ Ｐゴシック" charset="0"/>
          <a:cs typeface="HelveticaNeue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–"/>
        <a:defRPr sz="2400">
          <a:solidFill>
            <a:srgbClr val="1C1C1C"/>
          </a:solidFill>
          <a:latin typeface="HelveticaNeue"/>
          <a:ea typeface="ＭＳ Ｐゴシック" charset="0"/>
          <a:cs typeface="HelveticaNeue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»"/>
        <a:defRPr sz="2400">
          <a:solidFill>
            <a:srgbClr val="1C1C1C"/>
          </a:solidFill>
          <a:latin typeface="HelveticaNeue"/>
          <a:ea typeface="ＭＳ Ｐゴシック" charset="0"/>
          <a:cs typeface="HelveticaNeue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»"/>
        <a:defRPr sz="2400">
          <a:solidFill>
            <a:srgbClr val="1C1C1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»"/>
        <a:defRPr sz="2400">
          <a:solidFill>
            <a:srgbClr val="1C1C1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»"/>
        <a:defRPr sz="2400">
          <a:solidFill>
            <a:srgbClr val="1C1C1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»"/>
        <a:defRPr sz="24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243" y="1812270"/>
            <a:ext cx="7841166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latin typeface="Helvetica Neue"/>
                <a:cs typeface="Helvetica Neue"/>
              </a:rPr>
              <a:t>TRAVEL RETAIL FINDER</a:t>
            </a:r>
          </a:p>
          <a:p>
            <a:pPr algn="ctr"/>
            <a:endParaRPr lang="en-US" sz="2800" dirty="0" smtClean="0">
              <a:latin typeface="Helvetica Neue"/>
              <a:cs typeface="Helvetica Neue"/>
            </a:endParaRPr>
          </a:p>
          <a:p>
            <a:pPr algn="ctr"/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6269182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Updated: May.17.2013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40143383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C4A98-E980-C642-82A2-3C7E874A81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14"/>
            <a:ext cx="8229600" cy="5264715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Launch Market:</a:t>
            </a:r>
            <a:r>
              <a:rPr lang="en-US" sz="1200" dirty="0" smtClean="0"/>
              <a:t> NA, Argentina, Uruguay, Brazil, Mexico (LAT AM), UK, Germany, Norway, Sweden, Denmark (Nordic), HK, Vietnam, Indonesia, Philippines, Taiwan, Singapore, Thailand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 smtClean="0"/>
              <a:t>Situation:</a:t>
            </a:r>
            <a:r>
              <a:rPr lang="en-US" sz="1200" dirty="0" smtClean="0"/>
              <a:t> Clinique Travel Retail is developing a Global Facebook application with the intention of leveraging digital to further engage consumers</a:t>
            </a:r>
            <a:endParaRPr lang="en-US" sz="1200" b="1" dirty="0" smtClean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 smtClean="0"/>
              <a:t>Objective:</a:t>
            </a:r>
            <a:r>
              <a:rPr lang="en-US" sz="1200" dirty="0" smtClean="0"/>
              <a:t> Build awareness around Travel Retail locations, events and exclusives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 smtClean="0"/>
              <a:t>Strategy: </a:t>
            </a:r>
          </a:p>
          <a:p>
            <a:r>
              <a:rPr lang="en-US" sz="1200" dirty="0" smtClean="0"/>
              <a:t>Build one common build for all markets, viewable in consumers language of choice</a:t>
            </a:r>
          </a:p>
          <a:p>
            <a:r>
              <a:rPr lang="en-US" sz="1200" dirty="0" smtClean="0"/>
              <a:t>Available on PC, Tablet and Mobile</a:t>
            </a:r>
          </a:p>
          <a:p>
            <a:r>
              <a:rPr lang="en-US" sz="1200" dirty="0" smtClean="0"/>
              <a:t>Launch on Clinique Facebook Fan Pages for each global market</a:t>
            </a:r>
          </a:p>
          <a:p>
            <a:r>
              <a:rPr lang="en-US" sz="1200" dirty="0" smtClean="0"/>
              <a:t>Ability to leverage build on additional digital properties such as Global &amp; Affiliate’s .coms</a:t>
            </a:r>
          </a:p>
          <a:p>
            <a:r>
              <a:rPr lang="en-US" sz="1200" dirty="0" smtClean="0"/>
              <a:t>Easy for TR Admin to add/remove locations, events and exclusives</a:t>
            </a:r>
          </a:p>
          <a:p>
            <a:r>
              <a:rPr lang="en-US" sz="1200" dirty="0"/>
              <a:t>(later phase</a:t>
            </a:r>
            <a:r>
              <a:rPr lang="en-US" sz="1200" dirty="0" smtClean="0"/>
              <a:t>) Develop TR specific CRM program for frequent travelers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 smtClean="0"/>
              <a:t>KPIs:</a:t>
            </a:r>
          </a:p>
          <a:p>
            <a:r>
              <a:rPr lang="en-US" sz="1200" dirty="0" smtClean="0"/>
              <a:t>Visits to build</a:t>
            </a:r>
          </a:p>
          <a:p>
            <a:r>
              <a:rPr lang="en-US" sz="1200" dirty="0" smtClean="0"/>
              <a:t>Visits by country</a:t>
            </a:r>
          </a:p>
          <a:p>
            <a:r>
              <a:rPr lang="en-US" sz="1200" dirty="0" smtClean="0"/>
              <a:t>Visits by device: PC </a:t>
            </a:r>
            <a:r>
              <a:rPr lang="en-US" sz="1200" dirty="0" err="1" smtClean="0"/>
              <a:t>vs</a:t>
            </a:r>
            <a:r>
              <a:rPr lang="en-US" sz="1200" dirty="0" smtClean="0"/>
              <a:t> Tablet/Mobile</a:t>
            </a:r>
          </a:p>
          <a:p>
            <a:r>
              <a:rPr lang="en-US" sz="1200" dirty="0" smtClean="0"/>
              <a:t>Markets of interest</a:t>
            </a:r>
          </a:p>
          <a:p>
            <a:r>
              <a:rPr lang="en-US" sz="1200" dirty="0" smtClean="0"/>
              <a:t>Language of choice</a:t>
            </a:r>
          </a:p>
          <a:p>
            <a:r>
              <a:rPr lang="en-US" sz="1200" dirty="0" smtClean="0"/>
              <a:t>Click-through to affiliate sites</a:t>
            </a:r>
          </a:p>
        </p:txBody>
      </p:sp>
    </p:spTree>
    <p:extLst>
      <p:ext uri="{BB962C8B-B14F-4D97-AF65-F5344CB8AC3E}">
        <p14:creationId xmlns:p14="http://schemas.microsoft.com/office/powerpoint/2010/main" xmlns="" val="27287497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Strategy &amp; Brand Pillars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9DED-29DA-6A47-B52A-4C6FA4299D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2632296"/>
              </p:ext>
            </p:extLst>
          </p:nvPr>
        </p:nvGraphicFramePr>
        <p:xfrm>
          <a:off x="380998" y="1443180"/>
          <a:ext cx="8116456" cy="1564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29114"/>
                <a:gridCol w="2029114"/>
                <a:gridCol w="2029114"/>
                <a:gridCol w="202911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CORPORATE STRATEGY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BRAND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PILLARS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Our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Growth Engines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Innovation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Simple &amp; Effective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Accessibility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Travel Retail</a:t>
                      </a:r>
                    </a:p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Digital &amp; Mobile</a:t>
                      </a:r>
                    </a:p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 Chinese Traveling Consumer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Optimized for PC, Tablet &amp; Mobile</a:t>
                      </a:r>
                    </a:p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First-to-market amongst ELC Brands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Easy to update via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Salesforce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CMS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of choice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Able to access anywhere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lnSpc>
                          <a:spcPct val="120000"/>
                        </a:lnSpc>
                        <a:buFont typeface="Arial"/>
                        <a:buChar char="•"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48999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360 Marketing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9DED-29DA-6A47-B52A-4C6FA4299D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82996" y="2540000"/>
            <a:ext cx="1339273" cy="1431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Travel Retail Build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633217">
            <a:off x="2874816" y="2297683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5293312"/>
              </p:ext>
            </p:extLst>
          </p:nvPr>
        </p:nvGraphicFramePr>
        <p:xfrm>
          <a:off x="1050636" y="1541662"/>
          <a:ext cx="2228274" cy="96912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28274"/>
              </a:tblGrid>
              <a:tr h="329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Paid Media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046"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Display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Search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Digital Activation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on Print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 rot="8806017">
            <a:off x="4935196" y="2394613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5726838"/>
              </p:ext>
            </p:extLst>
          </p:nvPr>
        </p:nvGraphicFramePr>
        <p:xfrm>
          <a:off x="5684981" y="1570874"/>
          <a:ext cx="2662383" cy="96912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662383"/>
              </a:tblGrid>
              <a:tr h="329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Owned Media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046"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Facebook Wall Post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Facebook Tab (PC/Tablet Only)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Twitter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 rot="12202728">
            <a:off x="4997595" y="3476016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5076115"/>
              </p:ext>
            </p:extLst>
          </p:nvPr>
        </p:nvGraphicFramePr>
        <p:xfrm>
          <a:off x="5812954" y="3816119"/>
          <a:ext cx="2228274" cy="78624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28274"/>
              </a:tblGrid>
              <a:tr h="329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later phase)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CRM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046"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Email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SMS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 rot="18984850">
            <a:off x="3002966" y="398965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6634894"/>
              </p:ext>
            </p:extLst>
          </p:nvPr>
        </p:nvGraphicFramePr>
        <p:xfrm>
          <a:off x="1629499" y="4382064"/>
          <a:ext cx="1712292" cy="78624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12292"/>
              </a:tblGrid>
              <a:tr h="329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046"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Global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 smtClean="0"/>
                        <a:t>Affiliate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589828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Page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9DED-29DA-6A47-B52A-4C6FA4299D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8091" y="1039095"/>
            <a:ext cx="8028709" cy="415637"/>
            <a:chOff x="658091" y="1154545"/>
            <a:chExt cx="8028709" cy="415637"/>
          </a:xfrm>
        </p:grpSpPr>
        <p:sp>
          <p:nvSpPr>
            <p:cNvPr id="4" name="Rectangle 3"/>
            <p:cNvSpPr/>
            <p:nvPr/>
          </p:nvSpPr>
          <p:spPr>
            <a:xfrm>
              <a:off x="658091" y="1154545"/>
              <a:ext cx="8028709" cy="415637"/>
            </a:xfrm>
            <a:prstGeom prst="rect">
              <a:avLst/>
            </a:prstGeom>
            <a:ln>
              <a:solidFill>
                <a:srgbClr val="C6C6C6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47880" y="1243145"/>
              <a:ext cx="937653" cy="246221"/>
            </a:xfrm>
            <a:prstGeom prst="rect">
              <a:avLst/>
            </a:prstGeom>
            <a:noFill/>
            <a:ln>
              <a:solidFill>
                <a:srgbClr val="1C1C1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Language</a:t>
              </a:r>
              <a:endParaRPr lang="en-US" sz="1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62475" y="1243145"/>
              <a:ext cx="381162" cy="246221"/>
            </a:xfrm>
            <a:prstGeom prst="rect">
              <a:avLst/>
            </a:prstGeom>
            <a:noFill/>
            <a:ln>
              <a:solidFill>
                <a:srgbClr val="1C1C1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Go</a:t>
              </a:r>
              <a:endParaRPr lang="en-US" sz="1000" dirty="0"/>
            </a:p>
          </p:txBody>
        </p:sp>
        <p:sp>
          <p:nvSpPr>
            <p:cNvPr id="7" name="Isosceles Triangle 6"/>
            <p:cNvSpPr/>
            <p:nvPr/>
          </p:nvSpPr>
          <p:spPr>
            <a:xfrm rot="10800000" flipH="1">
              <a:off x="7667095" y="1304636"/>
              <a:ext cx="160716" cy="13854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8091" y="1607132"/>
            <a:ext cx="8028709" cy="1579415"/>
            <a:chOff x="658091" y="1526317"/>
            <a:chExt cx="8028709" cy="1579415"/>
          </a:xfrm>
        </p:grpSpPr>
        <p:sp>
          <p:nvSpPr>
            <p:cNvPr id="8" name="Rectangle 7"/>
            <p:cNvSpPr/>
            <p:nvPr/>
          </p:nvSpPr>
          <p:spPr>
            <a:xfrm>
              <a:off x="658091" y="1526317"/>
              <a:ext cx="8028709" cy="1579415"/>
            </a:xfrm>
            <a:prstGeom prst="rect">
              <a:avLst/>
            </a:prstGeom>
            <a:noFill/>
            <a:ln>
              <a:solidFill>
                <a:srgbClr val="C6C6C6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1471" y="2120565"/>
              <a:ext cx="564383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Ad Space for Travel Retail Specific Events, News, ETC</a:t>
              </a:r>
              <a:endParaRPr lang="en-US" sz="1400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6200000" flipH="1">
              <a:off x="673619" y="2293565"/>
              <a:ext cx="277094" cy="23887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5400000" flipH="1">
              <a:off x="8385104" y="2293563"/>
              <a:ext cx="277095" cy="238877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67187" y="6352143"/>
            <a:ext cx="384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 “page scroll” on next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3541" y="958354"/>
            <a:ext cx="1338828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LANGUAGE SELECTOR</a:t>
            </a:r>
            <a:endParaRPr lang="en-US" sz="8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541" y="1512456"/>
            <a:ext cx="51528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IMAGE</a:t>
            </a:r>
            <a:endParaRPr lang="en-US" sz="8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58091" y="3211968"/>
            <a:ext cx="8028709" cy="3128522"/>
            <a:chOff x="658091" y="3142698"/>
            <a:chExt cx="8028709" cy="3128522"/>
          </a:xfrm>
        </p:grpSpPr>
        <p:grpSp>
          <p:nvGrpSpPr>
            <p:cNvPr id="17" name="Group 16"/>
            <p:cNvGrpSpPr/>
            <p:nvPr/>
          </p:nvGrpSpPr>
          <p:grpSpPr>
            <a:xfrm>
              <a:off x="658091" y="3267379"/>
              <a:ext cx="8028709" cy="3003841"/>
              <a:chOff x="658091" y="3717634"/>
              <a:chExt cx="8028709" cy="300384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58091" y="3717634"/>
                <a:ext cx="8028709" cy="3003841"/>
              </a:xfrm>
              <a:prstGeom prst="rect">
                <a:avLst/>
              </a:prstGeom>
              <a:ln>
                <a:solidFill>
                  <a:srgbClr val="C6C6C6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" name="Picture 13" descr="tr-locations.tiff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 t="25043" b="35165"/>
              <a:stretch/>
            </p:blipFill>
            <p:spPr>
              <a:xfrm>
                <a:off x="2815938" y="4675699"/>
                <a:ext cx="5704609" cy="1962937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2713383" y="3775369"/>
                <a:ext cx="5830254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Jetting Away?</a:t>
                </a:r>
              </a:p>
              <a:p>
                <a:r>
                  <a:rPr lang="en-US" dirty="0" smtClean="0"/>
                  <a:t>Find Clinique at our Duty Free Shops around the world.</a:t>
                </a:r>
              </a:p>
              <a:p>
                <a:pPr>
                  <a:lnSpc>
                    <a:spcPct val="50000"/>
                  </a:lnSpc>
                </a:pPr>
                <a:endParaRPr lang="en-US" dirty="0"/>
              </a:p>
              <a:p>
                <a:pPr>
                  <a:lnSpc>
                    <a:spcPct val="50000"/>
                  </a:lnSpc>
                </a:pPr>
                <a:r>
                  <a:rPr lang="en-US" sz="1400" dirty="0" smtClean="0">
                    <a:solidFill>
                      <a:schemeClr val="accent1"/>
                    </a:solidFill>
                  </a:rPr>
                  <a:t>Clinique in Hong Kong</a:t>
                </a:r>
                <a:endParaRPr lang="en-US" sz="1400" dirty="0">
                  <a:solidFill>
                    <a:schemeClr val="accent1"/>
                  </a:solidFill>
                </a:endParaRPr>
              </a:p>
            </p:txBody>
          </p:sp>
          <p:pic>
            <p:nvPicPr>
              <p:cNvPr id="16" name="Picture 15" descr="tr-countries.tif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 l="5382" t="2871" r="3607" b="34856"/>
              <a:stretch/>
            </p:blipFill>
            <p:spPr>
              <a:xfrm>
                <a:off x="750649" y="3786910"/>
                <a:ext cx="1988027" cy="2851726"/>
              </a:xfrm>
              <a:prstGeom prst="rect">
                <a:avLst/>
              </a:prstGeom>
            </p:spPr>
          </p:pic>
        </p:grpSp>
        <p:sp>
          <p:nvSpPr>
            <p:cNvPr id="24" name="TextBox 23"/>
            <p:cNvSpPr txBox="1"/>
            <p:nvPr/>
          </p:nvSpPr>
          <p:spPr>
            <a:xfrm>
              <a:off x="898585" y="3142698"/>
              <a:ext cx="52099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tx1">
                      <a:lumMod val="25000"/>
                      <a:lumOff val="75000"/>
                    </a:schemeClr>
                  </a:solidFill>
                </a:rPr>
                <a:t>HTML?</a:t>
              </a:r>
              <a:endParaRPr lang="en-US" sz="800" dirty="0">
                <a:solidFill>
                  <a:schemeClr val="tx1">
                    <a:lumMod val="25000"/>
                    <a:lumOff val="75000"/>
                  </a:schemeClr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727131" y="674269"/>
            <a:ext cx="30595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Not for design, For sapplet content requirements only.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7402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Page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9DED-29DA-6A47-B52A-4C6FA4299D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68915" y="1096806"/>
            <a:ext cx="8028709" cy="4073341"/>
            <a:chOff x="658091" y="1039096"/>
            <a:chExt cx="8028709" cy="4073341"/>
          </a:xfrm>
        </p:grpSpPr>
        <p:sp>
          <p:nvSpPr>
            <p:cNvPr id="4" name="Rectangle 3"/>
            <p:cNvSpPr/>
            <p:nvPr/>
          </p:nvSpPr>
          <p:spPr>
            <a:xfrm>
              <a:off x="658091" y="1039096"/>
              <a:ext cx="8028709" cy="3890814"/>
            </a:xfrm>
            <a:prstGeom prst="rect">
              <a:avLst/>
            </a:prstGeom>
            <a:ln>
              <a:solidFill>
                <a:schemeClr val="tx1">
                  <a:lumMod val="25000"/>
                  <a:lumOff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Exclusives Kits on the go</a:t>
              </a:r>
              <a:endParaRPr lang="en-US" dirty="0"/>
            </a:p>
          </p:txBody>
        </p:sp>
        <p:pic>
          <p:nvPicPr>
            <p:cNvPr id="19" name="Picture 18" descr="Great_Gifts_0024_7H5M_01_6000_Best_Sellers-225x225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849" b="3454"/>
            <a:stretch/>
          </p:blipFill>
          <p:spPr>
            <a:xfrm>
              <a:off x="1134327" y="1604826"/>
              <a:ext cx="2292235" cy="1872692"/>
            </a:xfrm>
            <a:prstGeom prst="rect">
              <a:avLst/>
            </a:prstGeom>
          </p:spPr>
        </p:pic>
        <p:pic>
          <p:nvPicPr>
            <p:cNvPr id="21" name="Picture 20" descr="Great_Gifts_0029_7C8A_01_0000_depuff_&amp;_decircle-225x225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7272" t="18889" r="10971" b="707"/>
            <a:stretch/>
          </p:blipFill>
          <p:spPr>
            <a:xfrm>
              <a:off x="3969199" y="1604826"/>
              <a:ext cx="1710443" cy="191654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23019" y="3521380"/>
              <a:ext cx="1942060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De-Puff &amp; De-</a:t>
              </a:r>
              <a:r>
                <a:rPr lang="en-US" sz="1400" b="1" dirty="0" smtClean="0"/>
                <a:t>Circle</a:t>
              </a:r>
            </a:p>
            <a:p>
              <a:r>
                <a:rPr lang="en-US" sz="1000" dirty="0"/>
                <a:t>Jet-lagged? Give eyes a wake-up call anytime, anywhere with this duo of instant refreshers. </a:t>
              </a:r>
              <a:r>
                <a:rPr lang="en-US" sz="1000" dirty="0" smtClean="0"/>
                <a:t>One </a:t>
              </a:r>
              <a:r>
                <a:rPr lang="en-US" sz="1000" dirty="0"/>
                <a:t>for home, one for travel. Ophthalmologist tested, of course. Allergy Tested. 100% Fragrance Free</a:t>
              </a:r>
              <a:r>
                <a:rPr lang="en-US" sz="1000" dirty="0" smtClean="0"/>
                <a:t>.</a:t>
              </a:r>
              <a:endParaRPr lang="en-US" sz="1000" b="1" dirty="0" smtClean="0"/>
            </a:p>
            <a:p>
              <a:endParaRPr lang="en-US" sz="1100" b="1" dirty="0"/>
            </a:p>
          </p:txBody>
        </p:sp>
        <p:pic>
          <p:nvPicPr>
            <p:cNvPr id="23" name="Picture 22" descr="Great_Gifts_0018_7N9A_01_P001_Even_Better_Together-225x225.jp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7272" t="12020" r="14445" b="5960"/>
            <a:stretch/>
          </p:blipFill>
          <p:spPr>
            <a:xfrm>
              <a:off x="6225844" y="1651006"/>
              <a:ext cx="1432147" cy="172027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292964" y="3521380"/>
              <a:ext cx="1942060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Best Sellers</a:t>
              </a:r>
            </a:p>
            <a:p>
              <a:r>
                <a:rPr lang="en-US" sz="1000" dirty="0"/>
                <a:t>Three of Clinique’s most popular skin care experts in one value-packed set. </a:t>
              </a:r>
              <a:r>
                <a:rPr lang="en-US" sz="1000" dirty="0" smtClean="0"/>
                <a:t>Allergy </a:t>
              </a:r>
              <a:r>
                <a:rPr lang="en-US" sz="1000" dirty="0"/>
                <a:t>Tested. 100% Fragrance Free</a:t>
              </a:r>
              <a:r>
                <a:rPr lang="en-US" sz="1000" dirty="0" smtClean="0"/>
                <a:t>.</a:t>
              </a:r>
              <a:endParaRPr lang="en-US" sz="1000" b="1" dirty="0" smtClean="0"/>
            </a:p>
            <a:p>
              <a:endParaRPr lang="en-US" sz="11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74499" y="3527388"/>
              <a:ext cx="2111214" cy="1585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Even Better Together</a:t>
              </a:r>
            </a:p>
            <a:p>
              <a:r>
                <a:rPr lang="en-US" sz="1000" dirty="0"/>
                <a:t>Meet your luminous future when you tame dark spots and circles. </a:t>
              </a:r>
              <a:r>
                <a:rPr lang="en-US" sz="1000" dirty="0" smtClean="0"/>
                <a:t>Formulated </a:t>
              </a:r>
              <a:r>
                <a:rPr lang="en-US" sz="1000" dirty="0"/>
                <a:t>for Asian skins. Allergy Tested. 100% Fragrance Free.</a:t>
              </a:r>
            </a:p>
            <a:p>
              <a:r>
                <a:rPr lang="en-US" sz="1100" dirty="0"/>
                <a:t> </a:t>
              </a:r>
            </a:p>
            <a:p>
              <a:endParaRPr lang="en-US" sz="1100" b="1" dirty="0" smtClean="0"/>
            </a:p>
            <a:p>
              <a:endParaRPr lang="en-US" sz="1100" b="1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419507" y="655214"/>
            <a:ext cx="352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Continuation from previous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1328" y="1023719"/>
            <a:ext cx="51528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IMAGE</a:t>
            </a:r>
            <a:endParaRPr lang="en-US" sz="8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7131" y="674269"/>
            <a:ext cx="30595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Not for design, For sapplet content requirements only.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8915" y="5144880"/>
            <a:ext cx="8028709" cy="1449571"/>
          </a:xfrm>
          <a:prstGeom prst="rect">
            <a:avLst/>
          </a:prstGeom>
          <a:ln>
            <a:solidFill>
              <a:schemeClr val="tx1">
                <a:lumMod val="25000"/>
                <a:lumOff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Exclusives Sizes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87508" y="5088854"/>
            <a:ext cx="51528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IMAGE</a:t>
            </a:r>
            <a:endParaRPr lang="en-US" sz="8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3969" y="5484091"/>
            <a:ext cx="855212" cy="9929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Moisture Surge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2923978" y="5484091"/>
            <a:ext cx="957546" cy="9929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Repairwear</a:t>
            </a:r>
            <a:r>
              <a:rPr lang="en-US" sz="1200" dirty="0" smtClean="0"/>
              <a:t> Laser Focus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4195562" y="5484091"/>
            <a:ext cx="855212" cy="9929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Pore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57717" y="5484091"/>
            <a:ext cx="855212" cy="9929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 Better Clinical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6864896" y="5484091"/>
            <a:ext cx="1053007" cy="9929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Turnaround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5082721"/>
            <a:ext cx="1402793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On_activation</a:t>
            </a:r>
            <a:r>
              <a:rPr lang="en-US" sz="1000" dirty="0" smtClean="0"/>
              <a:t> of any of the franchises, the request is that the sapplet expands “in a dynamic manner” to reveal the different sizes. Up to 4 sizes. The franchises would be updated very infrequently.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6787" y="3745758"/>
            <a:ext cx="1108364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If possible, these two </a:t>
            </a:r>
            <a:r>
              <a:rPr lang="en-US" sz="1000" dirty="0" err="1" smtClean="0"/>
              <a:t>sapplets</a:t>
            </a:r>
            <a:r>
              <a:rPr lang="en-US" sz="1000" dirty="0" smtClean="0"/>
              <a:t> should look as though they’re 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8212880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Page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9DED-29DA-6A47-B52A-4C6FA4299D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58091" y="1604801"/>
            <a:ext cx="8028709" cy="3157713"/>
            <a:chOff x="658091" y="1039096"/>
            <a:chExt cx="8028709" cy="3157713"/>
          </a:xfrm>
        </p:grpSpPr>
        <p:sp>
          <p:nvSpPr>
            <p:cNvPr id="4" name="Rectangle 3"/>
            <p:cNvSpPr/>
            <p:nvPr/>
          </p:nvSpPr>
          <p:spPr>
            <a:xfrm>
              <a:off x="658091" y="1039096"/>
              <a:ext cx="8028709" cy="2970893"/>
            </a:xfrm>
            <a:prstGeom prst="rect">
              <a:avLst/>
            </a:prstGeom>
            <a:ln>
              <a:solidFill>
                <a:schemeClr val="tx1">
                  <a:lumMod val="25000"/>
                  <a:lumOff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What’s Your Go-To Clinique Item When You Travel?</a:t>
              </a:r>
              <a:endParaRPr lang="en-US" dirty="0"/>
            </a:p>
          </p:txBody>
        </p:sp>
        <p:pic>
          <p:nvPicPr>
            <p:cNvPr id="19" name="Picture 18" descr="Great_Gifts_0024_7H5M_01_6000_Best_Sellers-225x225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849" b="3454"/>
            <a:stretch/>
          </p:blipFill>
          <p:spPr>
            <a:xfrm>
              <a:off x="1134327" y="1604826"/>
              <a:ext cx="2292235" cy="1872692"/>
            </a:xfrm>
            <a:prstGeom prst="rect">
              <a:avLst/>
            </a:prstGeom>
          </p:spPr>
        </p:pic>
        <p:pic>
          <p:nvPicPr>
            <p:cNvPr id="21" name="Picture 20" descr="Great_Gifts_0029_7C8A_01_0000_depuff_&amp;_decircle-225x225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7272" t="18889" r="10971" b="707"/>
            <a:stretch/>
          </p:blipFill>
          <p:spPr>
            <a:xfrm>
              <a:off x="3969199" y="1604826"/>
              <a:ext cx="1710443" cy="1916543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187843" y="3532935"/>
              <a:ext cx="149179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All About Eyes</a:t>
              </a:r>
              <a:endParaRPr lang="en-US" sz="1000" b="1" dirty="0" smtClean="0"/>
            </a:p>
            <a:p>
              <a:endParaRPr lang="en-US" sz="1100" b="1" dirty="0"/>
            </a:p>
          </p:txBody>
        </p:sp>
        <p:pic>
          <p:nvPicPr>
            <p:cNvPr id="23" name="Picture 22" descr="Great_Gifts_0018_7N9A_01_P001_Even_Better_Together-225x225.jp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7272" t="12020" r="14445" b="5960"/>
            <a:stretch/>
          </p:blipFill>
          <p:spPr>
            <a:xfrm>
              <a:off x="6225844" y="1651006"/>
              <a:ext cx="1432147" cy="172027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768251" y="3532935"/>
              <a:ext cx="12008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Turnaround</a:t>
              </a:r>
              <a:endParaRPr lang="en-US" sz="1000" b="1" dirty="0" smtClean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20679" y="3550478"/>
              <a:ext cx="19034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Even Better Clinical</a:t>
              </a:r>
              <a:endParaRPr lang="en-US" sz="1100" dirty="0"/>
            </a:p>
            <a:p>
              <a:endParaRPr lang="en-US" sz="1100" b="1" dirty="0" smtClean="0"/>
            </a:p>
            <a:p>
              <a:endParaRPr lang="en-US" sz="1100" b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58091" y="4774060"/>
            <a:ext cx="8028709" cy="906304"/>
            <a:chOff x="658091" y="5022298"/>
            <a:chExt cx="8028709" cy="906304"/>
          </a:xfrm>
        </p:grpSpPr>
        <p:sp>
          <p:nvSpPr>
            <p:cNvPr id="8" name="Rectangle 7"/>
            <p:cNvSpPr/>
            <p:nvPr/>
          </p:nvSpPr>
          <p:spPr>
            <a:xfrm>
              <a:off x="658091" y="5022298"/>
              <a:ext cx="8028709" cy="906304"/>
            </a:xfrm>
            <a:prstGeom prst="rect">
              <a:avLst/>
            </a:prstGeom>
            <a:noFill/>
            <a:ln>
              <a:solidFill>
                <a:schemeClr val="tx1">
                  <a:lumMod val="25000"/>
                  <a:lumOff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0376" y="5160881"/>
              <a:ext cx="533809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Want to Learn More About Clinique Promotions and Events?</a:t>
              </a:r>
              <a:r>
                <a:rPr lang="en-US" sz="1400" dirty="0" smtClean="0"/>
                <a:t> </a:t>
              </a:r>
            </a:p>
            <a:p>
              <a:r>
                <a:rPr lang="en-US" sz="1200" dirty="0" smtClean="0"/>
                <a:t>Sign-up to receive Travel related news and special offers.</a:t>
              </a:r>
              <a:endParaRPr lang="en-US" sz="12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34563" y="5407103"/>
              <a:ext cx="1916544" cy="246221"/>
            </a:xfrm>
            <a:prstGeom prst="rect">
              <a:avLst/>
            </a:prstGeom>
            <a:noFill/>
            <a:ln>
              <a:solidFill>
                <a:schemeClr val="tx1">
                  <a:lumMod val="25000"/>
                  <a:lumOff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email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20377" y="5407103"/>
              <a:ext cx="381162" cy="246221"/>
            </a:xfrm>
            <a:prstGeom prst="rect">
              <a:avLst/>
            </a:prstGeom>
            <a:noFill/>
            <a:ln>
              <a:solidFill>
                <a:srgbClr val="1C1C1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Go</a:t>
              </a:r>
              <a:endParaRPr lang="en-US" sz="10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06324" y="1002943"/>
            <a:ext cx="352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Continuation from previous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3541" y="1512456"/>
            <a:ext cx="51528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IMAGE</a:t>
            </a:r>
            <a:endParaRPr lang="en-US" sz="8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1996" y="5551298"/>
            <a:ext cx="96693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FORM BUILDER</a:t>
            </a:r>
            <a:endParaRPr lang="en-US" sz="8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7131" y="674269"/>
            <a:ext cx="30595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Not for design, For sapplet content requirements only.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39450" y="4220088"/>
            <a:ext cx="109452" cy="1094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089305" y="4222403"/>
            <a:ext cx="109452" cy="1094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031180" y="4224718"/>
            <a:ext cx="109452" cy="1094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61111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linique-master">
  <a:themeElements>
    <a:clrScheme name="8_Custom Design 14">
      <a:dk1>
        <a:srgbClr val="1C1C1C"/>
      </a:dk1>
      <a:lt1>
        <a:srgbClr val="FFFFFF"/>
      </a:lt1>
      <a:dk2>
        <a:srgbClr val="1C1C1C"/>
      </a:dk2>
      <a:lt2>
        <a:srgbClr val="808080"/>
      </a:lt2>
      <a:accent1>
        <a:srgbClr val="649282"/>
      </a:accent1>
      <a:accent2>
        <a:srgbClr val="B7CDC5"/>
      </a:accent2>
      <a:accent3>
        <a:srgbClr val="FFFFFF"/>
      </a:accent3>
      <a:accent4>
        <a:srgbClr val="161616"/>
      </a:accent4>
      <a:accent5>
        <a:srgbClr val="B8C7C1"/>
      </a:accent5>
      <a:accent6>
        <a:srgbClr val="A6BAB2"/>
      </a:accent6>
      <a:hlink>
        <a:srgbClr val="646B92"/>
      </a:hlink>
      <a:folHlink>
        <a:srgbClr val="A25454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649282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B8C7C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649282"/>
        </a:accent1>
        <a:accent2>
          <a:srgbClr val="B7CDC5"/>
        </a:accent2>
        <a:accent3>
          <a:srgbClr val="FFFFFF"/>
        </a:accent3>
        <a:accent4>
          <a:srgbClr val="161616"/>
        </a:accent4>
        <a:accent5>
          <a:srgbClr val="B8C7C1"/>
        </a:accent5>
        <a:accent6>
          <a:srgbClr val="A6BAB2"/>
        </a:accent6>
        <a:hlink>
          <a:srgbClr val="646B92"/>
        </a:hlink>
        <a:folHlink>
          <a:srgbClr val="A254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clinique-master.potx</Template>
  <TotalTime>7951</TotalTime>
  <Words>567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clinique-master</vt:lpstr>
      <vt:lpstr>Slide 1</vt:lpstr>
      <vt:lpstr>Overview</vt:lpstr>
      <vt:lpstr>Corporate Strategy &amp; Brand Pillars</vt:lpstr>
      <vt:lpstr>360 Marketing</vt:lpstr>
      <vt:lpstr>Concept: Page I</vt:lpstr>
      <vt:lpstr>Concept: Page II</vt:lpstr>
      <vt:lpstr>Concept: Page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nweiss</dc:creator>
  <cp:lastModifiedBy>jseavey</cp:lastModifiedBy>
  <cp:revision>197</cp:revision>
  <cp:lastPrinted>2013-05-06T16:33:06Z</cp:lastPrinted>
  <dcterms:created xsi:type="dcterms:W3CDTF">2012-10-31T18:10:17Z</dcterms:created>
  <dcterms:modified xsi:type="dcterms:W3CDTF">2013-07-18T21:17:03Z</dcterms:modified>
</cp:coreProperties>
</file>