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tiff" ContentType="image/tiff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9"/>
  </p:notesMasterIdLst>
  <p:handoutMasterIdLst>
    <p:handoutMasterId r:id="rId10"/>
  </p:handoutMasterIdLst>
  <p:sldIdLst>
    <p:sldId id="257" r:id="rId2"/>
    <p:sldId id="259" r:id="rId3"/>
    <p:sldId id="260" r:id="rId4"/>
    <p:sldId id="261" r:id="rId5"/>
    <p:sldId id="262" r:id="rId6"/>
    <p:sldId id="263" r:id="rId7"/>
    <p:sldId id="264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110" d="100"/>
          <a:sy n="110" d="100"/>
        </p:scale>
        <p:origin x="-762" y="174"/>
      </p:cViewPr>
      <p:guideLst>
        <p:guide orient="horz" pos="2160"/>
        <p:guide pos="285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AF1BE8-75B9-3843-8169-AB9E4F1F9983}" type="datetimeFigureOut">
              <a:rPr lang="en-US" smtClean="0"/>
              <a:pPr/>
              <a:t>7/18/2013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EE4BCB-61BB-374B-A353-BCA6F7C88C3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0893737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EA2582-3FA3-E740-83D6-46E5A9539C36}" type="datetimeFigureOut">
              <a:rPr lang="en-US" smtClean="0"/>
              <a:pPr/>
              <a:t>7/18/2013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D0DC83-FF1F-9743-A321-4B3935ED893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357201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SmileTheme_Final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457200" y="1600200"/>
            <a:ext cx="8229600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283083377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4B1CA7-CD83-5B45-BB1E-7ED0BE915D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2171057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0350" y="569913"/>
            <a:ext cx="2076450" cy="59832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569913"/>
            <a:ext cx="6076950" cy="59832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16CBBB-2757-FD44-A7CB-5DD90D59F3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97231891"/>
      </p:ext>
    </p:extLst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3198" y="258771"/>
            <a:ext cx="8398308" cy="428967"/>
          </a:xfrm>
          <a:noFill/>
          <a:ln w="9525">
            <a:noFill/>
            <a:miter lim="800000"/>
            <a:headEnd/>
            <a:tailEnd/>
          </a:ln>
        </p:spPr>
        <p:txBody>
          <a:bodyPr lIns="89541" tIns="44769" rIns="89541" bIns="44769"/>
          <a:lstStyle>
            <a:lvl1pPr>
              <a:defRPr lang="en-US" dirty="0"/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08238094"/>
      </p:ext>
    </p:extLst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6C4A98-E980-C642-82A2-3C7E874A81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1614317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0F5022-9B6B-2A45-9977-0123594A92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58427149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386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386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07706E-ACA9-9048-A717-E523B3BBEA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04021661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586FD0-8AE4-4C4F-83ED-C6B296C3EF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89720310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F49DED-29DA-6A47-B52A-4C6FA4299D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54711122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1B8C21-E444-0948-A1E5-EBFAD05B13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35152366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3DC713-A799-DA42-9C7A-B7390A195F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68737491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F58D78-C050-6543-9EB8-4D3C654F41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690893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524000"/>
            <a:ext cx="8229600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885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885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885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>
              <a:defRPr/>
            </a:pPr>
            <a:fld id="{84AF0B28-44B5-C74D-8022-9BAE0F2FB1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8855" name="Rectangle 7"/>
          <p:cNvSpPr>
            <a:spLocks noChangeArrowheads="1"/>
          </p:cNvSpPr>
          <p:nvPr/>
        </p:nvSpPr>
        <p:spPr bwMode="auto">
          <a:xfrm>
            <a:off x="495300" y="520700"/>
            <a:ext cx="6781800" cy="19050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tint val="0"/>
                  <a:invGamma/>
                </a:schemeClr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defRPr/>
            </a:pPr>
            <a:endParaRPr lang="en-US">
              <a:ea typeface="+mn-ea"/>
              <a:cs typeface="+mn-cs"/>
            </a:endParaRPr>
          </a:p>
        </p:txBody>
      </p:sp>
      <p:sp>
        <p:nvSpPr>
          <p:cNvPr id="103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569913"/>
            <a:ext cx="701040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1032" name="Picture 10" descr="logo_green_gray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7553325" y="219075"/>
            <a:ext cx="1219200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675862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ransition>
    <p:fade/>
  </p:transition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rgbClr val="649282"/>
          </a:solidFill>
          <a:latin typeface="HelveticaNeue"/>
          <a:ea typeface="ＭＳ Ｐゴシック" charset="0"/>
          <a:cs typeface="HelveticaNeue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rgbClr val="649282"/>
          </a:solidFill>
          <a:latin typeface="Arial" charset="0"/>
          <a:ea typeface="ＭＳ Ｐゴシック" charset="0"/>
          <a:cs typeface="ＭＳ Ｐゴシック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rgbClr val="649282"/>
          </a:solidFill>
          <a:latin typeface="Arial" charset="0"/>
          <a:ea typeface="ＭＳ Ｐゴシック" charset="0"/>
          <a:cs typeface="ＭＳ Ｐゴシック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rgbClr val="649282"/>
          </a:solidFill>
          <a:latin typeface="Arial" charset="0"/>
          <a:ea typeface="ＭＳ Ｐゴシック" charset="0"/>
          <a:cs typeface="ＭＳ Ｐゴシック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rgbClr val="649282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rgbClr val="649282"/>
          </a:solidFill>
          <a:latin typeface="Arial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rgbClr val="649282"/>
          </a:solidFill>
          <a:latin typeface="Arial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rgbClr val="649282"/>
          </a:solidFill>
          <a:latin typeface="Arial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rgbClr val="649282"/>
          </a:solidFill>
          <a:latin typeface="Arial" charset="0"/>
        </a:defRPr>
      </a:lvl9pPr>
    </p:titleStyle>
    <p:bodyStyle>
      <a:lvl1pPr marL="236538" indent="-236538" algn="l" rtl="0" eaLnBrk="1" fontAlgn="base" hangingPunct="1">
        <a:spcBef>
          <a:spcPct val="20000"/>
        </a:spcBef>
        <a:spcAft>
          <a:spcPct val="0"/>
        </a:spcAft>
        <a:buClr>
          <a:srgbClr val="808080"/>
        </a:buClr>
        <a:buChar char="•"/>
        <a:defRPr sz="2800">
          <a:solidFill>
            <a:srgbClr val="1C1C1C"/>
          </a:solidFill>
          <a:latin typeface="HelveticaNeue"/>
          <a:ea typeface="ＭＳ Ｐゴシック" charset="0"/>
          <a:cs typeface="HelveticaNeue"/>
        </a:defRPr>
      </a:lvl1pPr>
      <a:lvl2pPr marL="693738" indent="-342900" algn="l" rtl="0" eaLnBrk="1" fontAlgn="base" hangingPunct="1">
        <a:spcBef>
          <a:spcPct val="20000"/>
        </a:spcBef>
        <a:spcAft>
          <a:spcPct val="0"/>
        </a:spcAft>
        <a:buClr>
          <a:srgbClr val="808080"/>
        </a:buClr>
        <a:buChar char="–"/>
        <a:defRPr sz="2400">
          <a:solidFill>
            <a:srgbClr val="1C1C1C"/>
          </a:solidFill>
          <a:latin typeface="HelveticaNeue"/>
          <a:ea typeface="ＭＳ Ｐゴシック" charset="0"/>
          <a:cs typeface="HelveticaNeue"/>
        </a:defRPr>
      </a:lvl2pPr>
      <a:lvl3pPr marL="1033463" indent="-225425" algn="l" rtl="0" eaLnBrk="1" fontAlgn="base" hangingPunct="1">
        <a:spcBef>
          <a:spcPct val="20000"/>
        </a:spcBef>
        <a:spcAft>
          <a:spcPct val="0"/>
        </a:spcAft>
        <a:buClr>
          <a:srgbClr val="808080"/>
        </a:buClr>
        <a:buChar char="•"/>
        <a:defRPr sz="2400">
          <a:solidFill>
            <a:srgbClr val="1C1C1C"/>
          </a:solidFill>
          <a:latin typeface="HelveticaNeue"/>
          <a:ea typeface="ＭＳ Ｐゴシック" charset="0"/>
          <a:cs typeface="HelveticaNeue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808080"/>
        </a:buClr>
        <a:buChar char="–"/>
        <a:defRPr sz="2400">
          <a:solidFill>
            <a:srgbClr val="1C1C1C"/>
          </a:solidFill>
          <a:latin typeface="HelveticaNeue"/>
          <a:ea typeface="ＭＳ Ｐゴシック" charset="0"/>
          <a:cs typeface="HelveticaNeue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808080"/>
        </a:buClr>
        <a:buChar char="»"/>
        <a:defRPr sz="2400">
          <a:solidFill>
            <a:srgbClr val="1C1C1C"/>
          </a:solidFill>
          <a:latin typeface="HelveticaNeue"/>
          <a:ea typeface="ＭＳ Ｐゴシック" charset="0"/>
          <a:cs typeface="HelveticaNeue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808080"/>
        </a:buClr>
        <a:buChar char="»"/>
        <a:defRPr sz="2400">
          <a:solidFill>
            <a:srgbClr val="1C1C1C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808080"/>
        </a:buClr>
        <a:buChar char="»"/>
        <a:defRPr sz="2400">
          <a:solidFill>
            <a:srgbClr val="1C1C1C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808080"/>
        </a:buClr>
        <a:buChar char="»"/>
        <a:defRPr sz="2400">
          <a:solidFill>
            <a:srgbClr val="1C1C1C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808080"/>
        </a:buClr>
        <a:buChar char="»"/>
        <a:defRPr sz="2400">
          <a:solidFill>
            <a:srgbClr val="1C1C1C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tiff"/><Relationship Id="rId2" Type="http://schemas.openxmlformats.org/officeDocument/2006/relationships/image" Target="../media/image3.tiff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90243" y="1812270"/>
            <a:ext cx="7841166" cy="181588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endParaRPr lang="en-US" sz="2800" dirty="0" smtClean="0"/>
          </a:p>
          <a:p>
            <a:pPr algn="ctr"/>
            <a:r>
              <a:rPr lang="en-US" sz="2800" dirty="0" smtClean="0">
                <a:latin typeface="Helvetica Neue"/>
                <a:cs typeface="Helvetica Neue"/>
              </a:rPr>
              <a:t>TRAVEL RETAIL FINDER</a:t>
            </a:r>
          </a:p>
          <a:p>
            <a:pPr algn="ctr"/>
            <a:endParaRPr lang="en-US" sz="2800" dirty="0" smtClean="0">
              <a:latin typeface="Helvetica Neue"/>
              <a:cs typeface="Helvetica Neue"/>
            </a:endParaRPr>
          </a:p>
          <a:p>
            <a:pPr algn="ctr"/>
            <a:endParaRPr lang="en-US" sz="2800" dirty="0" smtClean="0"/>
          </a:p>
        </p:txBody>
      </p:sp>
      <p:sp>
        <p:nvSpPr>
          <p:cNvPr id="3" name="TextBox 2"/>
          <p:cNvSpPr txBox="1"/>
          <p:nvPr/>
        </p:nvSpPr>
        <p:spPr>
          <a:xfrm>
            <a:off x="0" y="6269182"/>
            <a:ext cx="9144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smtClean="0"/>
              <a:t>Updated: May.17.2013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xmlns="" val="3401433835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6C4A98-E980-C642-82A2-3C7E874A81DD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143014"/>
            <a:ext cx="8229600" cy="5264715"/>
          </a:xfrm>
        </p:spPr>
        <p:txBody>
          <a:bodyPr/>
          <a:lstStyle/>
          <a:p>
            <a:pPr marL="0" indent="0">
              <a:buNone/>
            </a:pPr>
            <a:r>
              <a:rPr lang="en-US" sz="1200" b="1" dirty="0" smtClean="0"/>
              <a:t>Launch Market:</a:t>
            </a:r>
            <a:r>
              <a:rPr lang="en-US" sz="1200" dirty="0" smtClean="0"/>
              <a:t> NA, Argentina, Uruguay, Brazil, Mexico (LAT AM), UK, Germany, Norway, Sweden, Denmark (Nordic), HK, Vietnam, Indonesia, Philippines, Taiwan, Singapore, Thailand</a:t>
            </a:r>
          </a:p>
          <a:p>
            <a:pPr marL="0" indent="0">
              <a:buNone/>
            </a:pPr>
            <a:endParaRPr lang="en-US" sz="1200" b="1" dirty="0"/>
          </a:p>
          <a:p>
            <a:pPr marL="0" indent="0">
              <a:buNone/>
            </a:pPr>
            <a:r>
              <a:rPr lang="en-US" sz="1200" b="1" dirty="0" smtClean="0"/>
              <a:t>Situation:</a:t>
            </a:r>
            <a:r>
              <a:rPr lang="en-US" sz="1200" dirty="0" smtClean="0"/>
              <a:t> Clinique Travel Retail is developing a Global Facebook application with the intention of leveraging digital to further engage consumers</a:t>
            </a:r>
            <a:endParaRPr lang="en-US" sz="1200" b="1" dirty="0" smtClean="0"/>
          </a:p>
          <a:p>
            <a:pPr marL="0" indent="0">
              <a:buNone/>
            </a:pPr>
            <a:endParaRPr lang="en-US" sz="1200" b="1" dirty="0"/>
          </a:p>
          <a:p>
            <a:pPr marL="0" indent="0">
              <a:buNone/>
            </a:pPr>
            <a:r>
              <a:rPr lang="en-US" sz="1200" b="1" dirty="0" smtClean="0"/>
              <a:t>Objective:</a:t>
            </a:r>
            <a:r>
              <a:rPr lang="en-US" sz="1200" dirty="0" smtClean="0"/>
              <a:t> Build awareness around Travel Retail locations, events and exclusives</a:t>
            </a:r>
          </a:p>
          <a:p>
            <a:pPr marL="0" indent="0">
              <a:buNone/>
            </a:pPr>
            <a:endParaRPr lang="en-US" sz="1200" b="1" dirty="0"/>
          </a:p>
          <a:p>
            <a:pPr marL="0" indent="0">
              <a:buNone/>
            </a:pPr>
            <a:r>
              <a:rPr lang="en-US" sz="1200" b="1" dirty="0" smtClean="0"/>
              <a:t>Strategy: </a:t>
            </a:r>
          </a:p>
          <a:p>
            <a:r>
              <a:rPr lang="en-US" sz="1200" dirty="0" smtClean="0"/>
              <a:t>Build one common build for all markets, viewable in consumers language of choice</a:t>
            </a:r>
          </a:p>
          <a:p>
            <a:r>
              <a:rPr lang="en-US" sz="1200" dirty="0" smtClean="0"/>
              <a:t>Available on PC, Tablet and Mobile</a:t>
            </a:r>
          </a:p>
          <a:p>
            <a:r>
              <a:rPr lang="en-US" sz="1200" dirty="0" smtClean="0"/>
              <a:t>Launch on Clinique Facebook Fan Pages for each global market</a:t>
            </a:r>
          </a:p>
          <a:p>
            <a:r>
              <a:rPr lang="en-US" sz="1200" dirty="0" smtClean="0"/>
              <a:t>Ability to leverage build on additional digital properties such as Global &amp; Affiliate’s .coms</a:t>
            </a:r>
          </a:p>
          <a:p>
            <a:r>
              <a:rPr lang="en-US" sz="1200" dirty="0" smtClean="0"/>
              <a:t>Easy for TR Admin to add/remove locations, events and exclusives</a:t>
            </a:r>
          </a:p>
          <a:p>
            <a:r>
              <a:rPr lang="en-US" sz="1200" dirty="0"/>
              <a:t>(later phase</a:t>
            </a:r>
            <a:r>
              <a:rPr lang="en-US" sz="1200" dirty="0" smtClean="0"/>
              <a:t>) Develop TR specific CRM program for frequent travelers</a:t>
            </a:r>
          </a:p>
          <a:p>
            <a:pPr marL="0" indent="0">
              <a:buNone/>
            </a:pPr>
            <a:endParaRPr lang="en-US" sz="1200" b="1" dirty="0"/>
          </a:p>
          <a:p>
            <a:pPr marL="0" indent="0">
              <a:buNone/>
            </a:pPr>
            <a:r>
              <a:rPr lang="en-US" sz="1200" b="1" dirty="0" smtClean="0"/>
              <a:t>KPIs:</a:t>
            </a:r>
          </a:p>
          <a:p>
            <a:r>
              <a:rPr lang="en-US" sz="1200" dirty="0" smtClean="0"/>
              <a:t>Visits to build</a:t>
            </a:r>
          </a:p>
          <a:p>
            <a:r>
              <a:rPr lang="en-US" sz="1200" dirty="0" smtClean="0"/>
              <a:t>Visits by country</a:t>
            </a:r>
          </a:p>
          <a:p>
            <a:r>
              <a:rPr lang="en-US" sz="1200" dirty="0" smtClean="0"/>
              <a:t>Visits by device: PC </a:t>
            </a:r>
            <a:r>
              <a:rPr lang="en-US" sz="1200" dirty="0" err="1" smtClean="0"/>
              <a:t>vs</a:t>
            </a:r>
            <a:r>
              <a:rPr lang="en-US" sz="1200" dirty="0" smtClean="0"/>
              <a:t> Tablet/Mobile</a:t>
            </a:r>
          </a:p>
          <a:p>
            <a:r>
              <a:rPr lang="en-US" sz="1200" dirty="0" smtClean="0"/>
              <a:t>Markets of interest</a:t>
            </a:r>
          </a:p>
          <a:p>
            <a:r>
              <a:rPr lang="en-US" sz="1200" dirty="0" smtClean="0"/>
              <a:t>Language of choice</a:t>
            </a:r>
          </a:p>
          <a:p>
            <a:r>
              <a:rPr lang="en-US" sz="1200" dirty="0" smtClean="0"/>
              <a:t>Click-through to affiliate sites</a:t>
            </a:r>
          </a:p>
        </p:txBody>
      </p:sp>
    </p:spTree>
    <p:extLst>
      <p:ext uri="{BB962C8B-B14F-4D97-AF65-F5344CB8AC3E}">
        <p14:creationId xmlns:p14="http://schemas.microsoft.com/office/powerpoint/2010/main" xmlns="" val="2728749778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Corporate Strategy &amp; Brand Pillars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F49DED-29DA-6A47-B52A-4C6FA4299DF0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512632296"/>
              </p:ext>
            </p:extLst>
          </p:nvPr>
        </p:nvGraphicFramePr>
        <p:xfrm>
          <a:off x="380998" y="1443180"/>
          <a:ext cx="8116456" cy="1564640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2029114"/>
                <a:gridCol w="2029114"/>
                <a:gridCol w="2029114"/>
                <a:gridCol w="2029114"/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CORPORATE STRATEGY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BRAND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 PILLARS</a:t>
                      </a:r>
                      <a:endParaRPr lang="en-US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Our</a:t>
                      </a:r>
                      <a:r>
                        <a:rPr lang="en-US" sz="1200" b="1" baseline="0" dirty="0" smtClean="0">
                          <a:solidFill>
                            <a:schemeClr val="tx1"/>
                          </a:solidFill>
                        </a:rPr>
                        <a:t> Growth Engines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Innovation</a:t>
                      </a: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Simple &amp; Effective</a:t>
                      </a: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Accessibility</a:t>
                      </a: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171450" indent="-171450" algn="l">
                        <a:lnSpc>
                          <a:spcPct val="120000"/>
                        </a:lnSpc>
                        <a:buFont typeface="Arial"/>
                        <a:buChar char="•"/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Travel Retail</a:t>
                      </a:r>
                    </a:p>
                    <a:p>
                      <a:pPr marL="171450" indent="-171450" algn="l">
                        <a:lnSpc>
                          <a:spcPct val="120000"/>
                        </a:lnSpc>
                        <a:buFont typeface="Arial"/>
                        <a:buChar char="•"/>
                      </a:pPr>
                      <a:r>
                        <a:rPr lang="en-US" sz="1000" baseline="0" dirty="0" smtClean="0">
                          <a:solidFill>
                            <a:schemeClr val="tx1"/>
                          </a:solidFill>
                        </a:rPr>
                        <a:t>Digital &amp; Mobile</a:t>
                      </a:r>
                    </a:p>
                    <a:p>
                      <a:pPr marL="171450" indent="-171450" algn="l">
                        <a:lnSpc>
                          <a:spcPct val="120000"/>
                        </a:lnSpc>
                        <a:buFont typeface="Arial"/>
                        <a:buChar char="•"/>
                      </a:pPr>
                      <a:r>
                        <a:rPr lang="en-US" sz="1000" baseline="0" dirty="0" smtClean="0">
                          <a:solidFill>
                            <a:schemeClr val="tx1"/>
                          </a:solidFill>
                        </a:rPr>
                        <a:t>The Chinese Traveling Consumer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lnSpc>
                          <a:spcPct val="120000"/>
                        </a:lnSpc>
                        <a:buFont typeface="Arial"/>
                        <a:buChar char="•"/>
                      </a:pPr>
                      <a:r>
                        <a:rPr lang="en-US" sz="1000" baseline="0" dirty="0" smtClean="0">
                          <a:solidFill>
                            <a:schemeClr val="tx1"/>
                          </a:solidFill>
                        </a:rPr>
                        <a:t>Optimized for PC, Tablet &amp; Mobile</a:t>
                      </a:r>
                    </a:p>
                    <a:p>
                      <a:pPr marL="171450" indent="-171450" algn="l">
                        <a:lnSpc>
                          <a:spcPct val="120000"/>
                        </a:lnSpc>
                        <a:buFont typeface="Arial"/>
                        <a:buChar char="•"/>
                      </a:pPr>
                      <a:r>
                        <a:rPr lang="en-US" sz="1000" baseline="0" dirty="0" smtClean="0">
                          <a:solidFill>
                            <a:schemeClr val="tx1"/>
                          </a:solidFill>
                        </a:rPr>
                        <a:t>First-to-market amongst ELC Brands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lnSpc>
                          <a:spcPct val="120000"/>
                        </a:lnSpc>
                        <a:buFont typeface="Arial"/>
                        <a:buChar char="•"/>
                      </a:pPr>
                      <a:r>
                        <a:rPr lang="en-US" sz="1000" baseline="0" dirty="0" smtClean="0">
                          <a:solidFill>
                            <a:schemeClr val="tx1"/>
                          </a:solidFill>
                        </a:rPr>
                        <a:t>Easy to update via </a:t>
                      </a:r>
                      <a:r>
                        <a:rPr lang="en-US" sz="1000" baseline="0" dirty="0" err="1" smtClean="0">
                          <a:solidFill>
                            <a:schemeClr val="tx1"/>
                          </a:solidFill>
                        </a:rPr>
                        <a:t>Salesforce</a:t>
                      </a:r>
                      <a:r>
                        <a:rPr lang="en-US" sz="1000" baseline="0" dirty="0" smtClean="0">
                          <a:solidFill>
                            <a:schemeClr val="tx1"/>
                          </a:solidFill>
                        </a:rPr>
                        <a:t> CMS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marR="0" indent="-171450" algn="l" defTabSz="91440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Language</a:t>
                      </a:r>
                      <a:r>
                        <a:rPr lang="en-US" sz="1000" baseline="0" dirty="0" smtClean="0">
                          <a:solidFill>
                            <a:schemeClr val="tx1"/>
                          </a:solidFill>
                        </a:rPr>
                        <a:t> of choice</a:t>
                      </a: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1000" baseline="0" dirty="0" smtClean="0">
                          <a:solidFill>
                            <a:schemeClr val="tx1"/>
                          </a:solidFill>
                        </a:rPr>
                        <a:t>Able to access anywhere</a:t>
                      </a:r>
                      <a:endParaRPr lang="en-US" sz="10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171450" indent="-171450" algn="l">
                        <a:lnSpc>
                          <a:spcPct val="120000"/>
                        </a:lnSpc>
                        <a:buFont typeface="Arial"/>
                        <a:buChar char="•"/>
                      </a:pPr>
                      <a:endParaRPr lang="en-US" sz="10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654899999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360 Marketing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F49DED-29DA-6A47-B52A-4C6FA4299DF0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3682996" y="2540000"/>
            <a:ext cx="1339273" cy="143163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Travel Retail Build</a:t>
            </a:r>
            <a:endParaRPr lang="en-US" dirty="0"/>
          </a:p>
        </p:txBody>
      </p:sp>
      <p:sp>
        <p:nvSpPr>
          <p:cNvPr id="8" name="Right Arrow 7"/>
          <p:cNvSpPr/>
          <p:nvPr/>
        </p:nvSpPr>
        <p:spPr>
          <a:xfrm rot="2633217">
            <a:off x="2874816" y="2297683"/>
            <a:ext cx="978408" cy="484632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655293312"/>
              </p:ext>
            </p:extLst>
          </p:nvPr>
        </p:nvGraphicFramePr>
        <p:xfrm>
          <a:off x="1050636" y="1541662"/>
          <a:ext cx="2228274" cy="969126"/>
        </p:xfrm>
        <a:graphic>
          <a:graphicData uri="http://schemas.openxmlformats.org/drawingml/2006/table">
            <a:tbl>
              <a:tblPr firstRow="1" bandRow="1">
                <a:tableStyleId>{8EC20E35-A176-4012-BC5E-935CFFF8708E}</a:tableStyleId>
              </a:tblPr>
              <a:tblGrid>
                <a:gridCol w="2228274"/>
              </a:tblGrid>
              <a:tr h="329046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Paid Media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29046">
                <a:tc>
                  <a:txBody>
                    <a:bodyPr/>
                    <a:lstStyle/>
                    <a:p>
                      <a:pPr marL="171450" indent="-171450">
                        <a:buFont typeface="Arial"/>
                        <a:buChar char="•"/>
                      </a:pPr>
                      <a:r>
                        <a:rPr lang="en-US" sz="1200" dirty="0" smtClean="0"/>
                        <a:t>Display</a:t>
                      </a:r>
                    </a:p>
                    <a:p>
                      <a:pPr marL="171450" indent="-171450">
                        <a:buFont typeface="Arial"/>
                        <a:buChar char="•"/>
                      </a:pPr>
                      <a:r>
                        <a:rPr lang="en-US" sz="1200" dirty="0" smtClean="0"/>
                        <a:t>Search</a:t>
                      </a:r>
                    </a:p>
                    <a:p>
                      <a:pPr marL="171450" indent="-171450">
                        <a:buFont typeface="Arial"/>
                        <a:buChar char="•"/>
                      </a:pPr>
                      <a:r>
                        <a:rPr lang="en-US" sz="1200" dirty="0" smtClean="0"/>
                        <a:t>Digital Activation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dirty="0" smtClean="0"/>
                        <a:t>on Print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9" name="Right Arrow 8"/>
          <p:cNvSpPr/>
          <p:nvPr/>
        </p:nvSpPr>
        <p:spPr>
          <a:xfrm rot="8806017">
            <a:off x="4935196" y="2394613"/>
            <a:ext cx="978408" cy="484632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875726838"/>
              </p:ext>
            </p:extLst>
          </p:nvPr>
        </p:nvGraphicFramePr>
        <p:xfrm>
          <a:off x="5684981" y="1570874"/>
          <a:ext cx="2662383" cy="969126"/>
        </p:xfrm>
        <a:graphic>
          <a:graphicData uri="http://schemas.openxmlformats.org/drawingml/2006/table">
            <a:tbl>
              <a:tblPr firstRow="1" bandRow="1">
                <a:tableStyleId>{8EC20E35-A176-4012-BC5E-935CFFF8708E}</a:tableStyleId>
              </a:tblPr>
              <a:tblGrid>
                <a:gridCol w="2662383"/>
              </a:tblGrid>
              <a:tr h="329046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Owned Media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29046">
                <a:tc>
                  <a:txBody>
                    <a:bodyPr/>
                    <a:lstStyle/>
                    <a:p>
                      <a:pPr marL="171450" indent="-171450">
                        <a:buFont typeface="Arial"/>
                        <a:buChar char="•"/>
                      </a:pPr>
                      <a:r>
                        <a:rPr lang="en-US" sz="1200" dirty="0" smtClean="0"/>
                        <a:t>Facebook Wall Post</a:t>
                      </a:r>
                    </a:p>
                    <a:p>
                      <a:pPr marL="171450" indent="-171450">
                        <a:buFont typeface="Arial"/>
                        <a:buChar char="•"/>
                      </a:pPr>
                      <a:r>
                        <a:rPr lang="en-US" sz="1200" dirty="0" smtClean="0"/>
                        <a:t>Facebook Tab (PC/Tablet Only)</a:t>
                      </a:r>
                    </a:p>
                    <a:p>
                      <a:pPr marL="171450" indent="-171450">
                        <a:buFont typeface="Arial"/>
                        <a:buChar char="•"/>
                      </a:pPr>
                      <a:r>
                        <a:rPr lang="en-US" sz="1200" dirty="0" smtClean="0"/>
                        <a:t>Twitter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12" name="Right Arrow 11"/>
          <p:cNvSpPr/>
          <p:nvPr/>
        </p:nvSpPr>
        <p:spPr>
          <a:xfrm rot="12202728">
            <a:off x="4997595" y="3476016"/>
            <a:ext cx="978408" cy="484632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505076115"/>
              </p:ext>
            </p:extLst>
          </p:nvPr>
        </p:nvGraphicFramePr>
        <p:xfrm>
          <a:off x="5812954" y="3816119"/>
          <a:ext cx="2228274" cy="786246"/>
        </p:xfrm>
        <a:graphic>
          <a:graphicData uri="http://schemas.openxmlformats.org/drawingml/2006/table">
            <a:tbl>
              <a:tblPr firstRow="1" bandRow="1">
                <a:tableStyleId>{8EC20E35-A176-4012-BC5E-935CFFF8708E}</a:tableStyleId>
              </a:tblPr>
              <a:tblGrid>
                <a:gridCol w="2228274"/>
              </a:tblGrid>
              <a:tr h="329046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en-US" sz="1200" smtClean="0">
                          <a:solidFill>
                            <a:schemeClr val="tx1"/>
                          </a:solidFill>
                        </a:rPr>
                        <a:t>later phase)</a:t>
                      </a:r>
                      <a:r>
                        <a:rPr lang="en-US" sz="1200" baseline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200" smtClean="0">
                          <a:solidFill>
                            <a:schemeClr val="tx1"/>
                          </a:solidFill>
                        </a:rPr>
                        <a:t>CRM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29046">
                <a:tc>
                  <a:txBody>
                    <a:bodyPr/>
                    <a:lstStyle/>
                    <a:p>
                      <a:pPr marL="171450" indent="-171450">
                        <a:buFont typeface="Arial"/>
                        <a:buChar char="•"/>
                      </a:pPr>
                      <a:r>
                        <a:rPr lang="en-US" sz="1200" dirty="0" smtClean="0"/>
                        <a:t>Email</a:t>
                      </a:r>
                    </a:p>
                    <a:p>
                      <a:pPr marL="171450" indent="-171450">
                        <a:buFont typeface="Arial"/>
                        <a:buChar char="•"/>
                      </a:pPr>
                      <a:r>
                        <a:rPr lang="en-US" sz="1200" dirty="0" smtClean="0"/>
                        <a:t>SMS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5" name="Right Arrow 14"/>
          <p:cNvSpPr/>
          <p:nvPr/>
        </p:nvSpPr>
        <p:spPr>
          <a:xfrm rot="18984850">
            <a:off x="3002966" y="3989657"/>
            <a:ext cx="978408" cy="484632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476634894"/>
              </p:ext>
            </p:extLst>
          </p:nvPr>
        </p:nvGraphicFramePr>
        <p:xfrm>
          <a:off x="1629499" y="4382064"/>
          <a:ext cx="1712292" cy="786246"/>
        </p:xfrm>
        <a:graphic>
          <a:graphicData uri="http://schemas.openxmlformats.org/drawingml/2006/table">
            <a:tbl>
              <a:tblPr firstRow="1" bandRow="1">
                <a:tableStyleId>{8EC20E35-A176-4012-BC5E-935CFFF8708E}</a:tableStyleId>
              </a:tblPr>
              <a:tblGrid>
                <a:gridCol w="1712292"/>
              </a:tblGrid>
              <a:tr h="329046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.com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29046">
                <a:tc>
                  <a:txBody>
                    <a:bodyPr/>
                    <a:lstStyle/>
                    <a:p>
                      <a:pPr marL="171450" indent="-171450">
                        <a:buFont typeface="Arial"/>
                        <a:buChar char="•"/>
                      </a:pPr>
                      <a:r>
                        <a:rPr lang="en-US" sz="1200" dirty="0" smtClean="0"/>
                        <a:t>Global</a:t>
                      </a:r>
                    </a:p>
                    <a:p>
                      <a:pPr marL="171450" indent="-171450">
                        <a:buFont typeface="Arial"/>
                        <a:buChar char="•"/>
                      </a:pPr>
                      <a:r>
                        <a:rPr lang="en-US" sz="1200" dirty="0" smtClean="0"/>
                        <a:t>Affiliate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205898289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Concept: Page I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F49DED-29DA-6A47-B52A-4C6FA4299DF0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grpSp>
        <p:nvGrpSpPr>
          <p:cNvPr id="18" name="Group 17"/>
          <p:cNvGrpSpPr/>
          <p:nvPr/>
        </p:nvGrpSpPr>
        <p:grpSpPr>
          <a:xfrm>
            <a:off x="658091" y="1039095"/>
            <a:ext cx="8028709" cy="415637"/>
            <a:chOff x="658091" y="1154545"/>
            <a:chExt cx="8028709" cy="415637"/>
          </a:xfrm>
        </p:grpSpPr>
        <p:sp>
          <p:nvSpPr>
            <p:cNvPr id="4" name="Rectangle 3"/>
            <p:cNvSpPr/>
            <p:nvPr/>
          </p:nvSpPr>
          <p:spPr>
            <a:xfrm>
              <a:off x="658091" y="1154545"/>
              <a:ext cx="8028709" cy="415637"/>
            </a:xfrm>
            <a:prstGeom prst="rect">
              <a:avLst/>
            </a:prstGeom>
            <a:ln>
              <a:solidFill>
                <a:srgbClr val="C6C6C6"/>
              </a:solidFill>
              <a:prstDash val="dash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6947880" y="1243145"/>
              <a:ext cx="937653" cy="246221"/>
            </a:xfrm>
            <a:prstGeom prst="rect">
              <a:avLst/>
            </a:prstGeom>
            <a:noFill/>
            <a:ln>
              <a:solidFill>
                <a:srgbClr val="1C1C1C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000" dirty="0" smtClean="0"/>
                <a:t>Language</a:t>
              </a:r>
              <a:endParaRPr lang="en-US" sz="1000" dirty="0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8162475" y="1243145"/>
              <a:ext cx="381162" cy="246221"/>
            </a:xfrm>
            <a:prstGeom prst="rect">
              <a:avLst/>
            </a:prstGeom>
            <a:noFill/>
            <a:ln>
              <a:solidFill>
                <a:srgbClr val="1C1C1C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000" dirty="0" smtClean="0"/>
                <a:t>Go</a:t>
              </a:r>
              <a:endParaRPr lang="en-US" sz="1000" dirty="0"/>
            </a:p>
          </p:txBody>
        </p:sp>
        <p:sp>
          <p:nvSpPr>
            <p:cNvPr id="7" name="Isosceles Triangle 6"/>
            <p:cNvSpPr/>
            <p:nvPr/>
          </p:nvSpPr>
          <p:spPr>
            <a:xfrm rot="10800000" flipH="1">
              <a:off x="7667095" y="1304636"/>
              <a:ext cx="160716" cy="138549"/>
            </a:xfrm>
            <a:prstGeom prst="triangl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658091" y="1607132"/>
            <a:ext cx="8028709" cy="1579415"/>
            <a:chOff x="658091" y="1526317"/>
            <a:chExt cx="8028709" cy="1579415"/>
          </a:xfrm>
        </p:grpSpPr>
        <p:sp>
          <p:nvSpPr>
            <p:cNvPr id="8" name="Rectangle 7"/>
            <p:cNvSpPr/>
            <p:nvPr/>
          </p:nvSpPr>
          <p:spPr>
            <a:xfrm>
              <a:off x="658091" y="1526317"/>
              <a:ext cx="8028709" cy="1579415"/>
            </a:xfrm>
            <a:prstGeom prst="rect">
              <a:avLst/>
            </a:prstGeom>
            <a:noFill/>
            <a:ln>
              <a:solidFill>
                <a:srgbClr val="C6C6C6"/>
              </a:solidFill>
              <a:prstDash val="dash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1851471" y="2120565"/>
              <a:ext cx="5643834" cy="307777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/>
                <a:t>Ad Space for Travel Retail Specific Events, News, ETC</a:t>
              </a:r>
              <a:endParaRPr lang="en-US" sz="1400" dirty="0"/>
            </a:p>
          </p:txBody>
        </p:sp>
        <p:sp>
          <p:nvSpPr>
            <p:cNvPr id="11" name="Isosceles Triangle 10"/>
            <p:cNvSpPr/>
            <p:nvPr/>
          </p:nvSpPr>
          <p:spPr>
            <a:xfrm rot="16200000" flipH="1">
              <a:off x="673619" y="2293565"/>
              <a:ext cx="277094" cy="238876"/>
            </a:xfrm>
            <a:prstGeom prst="triangl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Isosceles Triangle 11"/>
            <p:cNvSpPr/>
            <p:nvPr/>
          </p:nvSpPr>
          <p:spPr>
            <a:xfrm rot="5400000" flipH="1">
              <a:off x="8385104" y="2293563"/>
              <a:ext cx="277095" cy="238877"/>
            </a:xfrm>
            <a:prstGeom prst="triangl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0" name="TextBox 19"/>
          <p:cNvSpPr txBox="1"/>
          <p:nvPr/>
        </p:nvSpPr>
        <p:spPr>
          <a:xfrm>
            <a:off x="2967187" y="6352143"/>
            <a:ext cx="384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Continue “page scroll” on next page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73541" y="958354"/>
            <a:ext cx="1338828" cy="21544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schemeClr val="tx1">
                    <a:lumMod val="25000"/>
                    <a:lumOff val="75000"/>
                  </a:schemeClr>
                </a:solidFill>
              </a:rPr>
              <a:t>LANGUAGE SELECTOR</a:t>
            </a:r>
            <a:endParaRPr lang="en-US" sz="800" dirty="0">
              <a:solidFill>
                <a:schemeClr val="tx1">
                  <a:lumMod val="25000"/>
                  <a:lumOff val="75000"/>
                </a:schemeClr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73541" y="1512456"/>
            <a:ext cx="515285" cy="21544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schemeClr val="tx1">
                    <a:lumMod val="25000"/>
                    <a:lumOff val="75000"/>
                  </a:schemeClr>
                </a:solidFill>
              </a:rPr>
              <a:t>IMAGE</a:t>
            </a:r>
            <a:endParaRPr lang="en-US" sz="800" dirty="0">
              <a:solidFill>
                <a:schemeClr val="tx1">
                  <a:lumMod val="25000"/>
                  <a:lumOff val="75000"/>
                </a:schemeClr>
              </a:solidFill>
            </a:endParaRPr>
          </a:p>
        </p:txBody>
      </p:sp>
      <p:grpSp>
        <p:nvGrpSpPr>
          <p:cNvPr id="25" name="Group 24"/>
          <p:cNvGrpSpPr/>
          <p:nvPr/>
        </p:nvGrpSpPr>
        <p:grpSpPr>
          <a:xfrm>
            <a:off x="658091" y="3211968"/>
            <a:ext cx="8028709" cy="3128522"/>
            <a:chOff x="658091" y="3142698"/>
            <a:chExt cx="8028709" cy="3128522"/>
          </a:xfrm>
        </p:grpSpPr>
        <p:grpSp>
          <p:nvGrpSpPr>
            <p:cNvPr id="17" name="Group 16"/>
            <p:cNvGrpSpPr/>
            <p:nvPr/>
          </p:nvGrpSpPr>
          <p:grpSpPr>
            <a:xfrm>
              <a:off x="658091" y="3267379"/>
              <a:ext cx="8028709" cy="3003841"/>
              <a:chOff x="658091" y="3717634"/>
              <a:chExt cx="8028709" cy="3003841"/>
            </a:xfrm>
          </p:grpSpPr>
          <p:sp>
            <p:nvSpPr>
              <p:cNvPr id="13" name="Rectangle 12"/>
              <p:cNvSpPr/>
              <p:nvPr/>
            </p:nvSpPr>
            <p:spPr>
              <a:xfrm>
                <a:off x="658091" y="3717634"/>
                <a:ext cx="8028709" cy="3003841"/>
              </a:xfrm>
              <a:prstGeom prst="rect">
                <a:avLst/>
              </a:prstGeom>
              <a:ln>
                <a:solidFill>
                  <a:srgbClr val="C6C6C6"/>
                </a:solidFill>
                <a:prstDash val="dash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pic>
            <p:nvPicPr>
              <p:cNvPr id="14" name="Picture 13" descr="tr-locations.tiff"/>
              <p:cNvPicPr>
                <a:picLocks noChangeAspect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xmlns=""/>
                  </a:ext>
                </a:extLst>
              </a:blip>
              <a:srcRect t="25043" b="35165"/>
              <a:stretch/>
            </p:blipFill>
            <p:spPr>
              <a:xfrm>
                <a:off x="2815938" y="4675699"/>
                <a:ext cx="5704609" cy="1962937"/>
              </a:xfrm>
              <a:prstGeom prst="rect">
                <a:avLst/>
              </a:prstGeom>
            </p:spPr>
          </p:pic>
          <p:sp>
            <p:nvSpPr>
              <p:cNvPr id="15" name="TextBox 14"/>
              <p:cNvSpPr txBox="1"/>
              <p:nvPr/>
            </p:nvSpPr>
            <p:spPr>
              <a:xfrm>
                <a:off x="2713383" y="3775369"/>
                <a:ext cx="5830254" cy="91050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 smtClean="0"/>
                  <a:t>Jetting Away?</a:t>
                </a:r>
              </a:p>
              <a:p>
                <a:r>
                  <a:rPr lang="en-US" dirty="0" smtClean="0"/>
                  <a:t>Find Clinique at our Duty Free Shops around the world.</a:t>
                </a:r>
              </a:p>
              <a:p>
                <a:pPr>
                  <a:lnSpc>
                    <a:spcPct val="50000"/>
                  </a:lnSpc>
                </a:pPr>
                <a:endParaRPr lang="en-US" dirty="0"/>
              </a:p>
              <a:p>
                <a:pPr>
                  <a:lnSpc>
                    <a:spcPct val="50000"/>
                  </a:lnSpc>
                </a:pPr>
                <a:r>
                  <a:rPr lang="en-US" sz="1400" dirty="0" smtClean="0">
                    <a:solidFill>
                      <a:schemeClr val="accent1"/>
                    </a:solidFill>
                  </a:rPr>
                  <a:t>Clinique in Hong Kong</a:t>
                </a:r>
                <a:endParaRPr lang="en-US" sz="1400" dirty="0">
                  <a:solidFill>
                    <a:schemeClr val="accent1"/>
                  </a:solidFill>
                </a:endParaRPr>
              </a:p>
            </p:txBody>
          </p:sp>
          <p:pic>
            <p:nvPicPr>
              <p:cNvPr id="16" name="Picture 15" descr="tr-countries.tiff"/>
              <p:cNvPicPr>
                <a:picLocks noChangeAspect="1"/>
              </p:cNvPicPr>
              <p:nvPr/>
            </p:nvPicPr>
            <p:blipFill rotWithShape="1">
              <a:blip r:embed="rId3">
                <a:extLst>
                  <a:ext uri="{28A0092B-C50C-407E-A947-70E740481C1C}">
                    <a14:useLocalDpi xmlns:a14="http://schemas.microsoft.com/office/drawing/2010/main" xmlns=""/>
                  </a:ext>
                </a:extLst>
              </a:blip>
              <a:srcRect l="5382" t="2871" r="3607" b="34856"/>
              <a:stretch/>
            </p:blipFill>
            <p:spPr>
              <a:xfrm>
                <a:off x="750649" y="3786910"/>
                <a:ext cx="1988027" cy="2851726"/>
              </a:xfrm>
              <a:prstGeom prst="rect">
                <a:avLst/>
              </a:prstGeom>
            </p:spPr>
          </p:pic>
        </p:grpSp>
        <p:sp>
          <p:nvSpPr>
            <p:cNvPr id="24" name="TextBox 23"/>
            <p:cNvSpPr txBox="1"/>
            <p:nvPr/>
          </p:nvSpPr>
          <p:spPr>
            <a:xfrm>
              <a:off x="898585" y="3142698"/>
              <a:ext cx="520996" cy="215444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800" dirty="0" smtClean="0">
                  <a:solidFill>
                    <a:schemeClr val="tx1">
                      <a:lumMod val="25000"/>
                      <a:lumOff val="75000"/>
                    </a:schemeClr>
                  </a:solidFill>
                </a:rPr>
                <a:t>HTML?</a:t>
              </a:r>
              <a:endParaRPr lang="en-US" sz="800" dirty="0">
                <a:solidFill>
                  <a:schemeClr val="tx1">
                    <a:lumMod val="25000"/>
                    <a:lumOff val="75000"/>
                  </a:schemeClr>
                </a:solidFill>
              </a:endParaRPr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2727131" y="674269"/>
            <a:ext cx="305954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>
                <a:solidFill>
                  <a:srgbClr val="FF0000"/>
                </a:solidFill>
              </a:rPr>
              <a:t>Not for design, For sapplet content requirements only.</a:t>
            </a:r>
            <a:endParaRPr lang="en-US" sz="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01740262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Concept: Page II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F49DED-29DA-6A47-B52A-4C6FA4299DF0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grpSp>
        <p:nvGrpSpPr>
          <p:cNvPr id="29" name="Group 28"/>
          <p:cNvGrpSpPr/>
          <p:nvPr/>
        </p:nvGrpSpPr>
        <p:grpSpPr>
          <a:xfrm>
            <a:off x="668915" y="1096806"/>
            <a:ext cx="8028709" cy="4073341"/>
            <a:chOff x="658091" y="1039096"/>
            <a:chExt cx="8028709" cy="4073341"/>
          </a:xfrm>
        </p:grpSpPr>
        <p:sp>
          <p:nvSpPr>
            <p:cNvPr id="4" name="Rectangle 3"/>
            <p:cNvSpPr/>
            <p:nvPr/>
          </p:nvSpPr>
          <p:spPr>
            <a:xfrm>
              <a:off x="658091" y="1039096"/>
              <a:ext cx="8028709" cy="3890814"/>
            </a:xfrm>
            <a:prstGeom prst="rect">
              <a:avLst/>
            </a:prstGeom>
            <a:ln>
              <a:solidFill>
                <a:schemeClr val="tx1">
                  <a:lumMod val="25000"/>
                  <a:lumOff val="75000"/>
                </a:schemeClr>
              </a:solidFill>
              <a:prstDash val="dash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r>
                <a:rPr lang="en-US" dirty="0" smtClean="0"/>
                <a:t>Exclusives Kits on the go</a:t>
              </a:r>
              <a:endParaRPr lang="en-US" dirty="0"/>
            </a:p>
          </p:txBody>
        </p:sp>
        <p:pic>
          <p:nvPicPr>
            <p:cNvPr id="19" name="Picture 18" descr="Great_Gifts_0024_7H5M_01_6000_Best_Sellers-225x225.jp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t="14849" b="3454"/>
            <a:stretch/>
          </p:blipFill>
          <p:spPr>
            <a:xfrm>
              <a:off x="1134327" y="1604826"/>
              <a:ext cx="2292235" cy="1872692"/>
            </a:xfrm>
            <a:prstGeom prst="rect">
              <a:avLst/>
            </a:prstGeom>
          </p:spPr>
        </p:pic>
        <p:pic>
          <p:nvPicPr>
            <p:cNvPr id="21" name="Picture 20" descr="Great_Gifts_0029_7C8A_01_0000_depuff_&amp;_decircle-225x225.jp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l="17272" t="18889" r="10971" b="707"/>
            <a:stretch/>
          </p:blipFill>
          <p:spPr>
            <a:xfrm>
              <a:off x="3969199" y="1604826"/>
              <a:ext cx="1710443" cy="1916543"/>
            </a:xfrm>
            <a:prstGeom prst="rect">
              <a:avLst/>
            </a:prstGeom>
          </p:spPr>
        </p:pic>
        <p:sp>
          <p:nvSpPr>
            <p:cNvPr id="22" name="TextBox 21"/>
            <p:cNvSpPr txBox="1"/>
            <p:nvPr/>
          </p:nvSpPr>
          <p:spPr>
            <a:xfrm>
              <a:off x="3923019" y="3521380"/>
              <a:ext cx="1942060" cy="155427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/>
                <a:t>De-Puff &amp; De-</a:t>
              </a:r>
              <a:r>
                <a:rPr lang="en-US" sz="1400" b="1" dirty="0" smtClean="0"/>
                <a:t>Circle</a:t>
              </a:r>
            </a:p>
            <a:p>
              <a:r>
                <a:rPr lang="en-US" sz="1000" dirty="0"/>
                <a:t>Jet-lagged? Give eyes a wake-up call anytime, anywhere with this duo of instant refreshers. </a:t>
              </a:r>
              <a:r>
                <a:rPr lang="en-US" sz="1000" dirty="0" smtClean="0"/>
                <a:t>One </a:t>
              </a:r>
              <a:r>
                <a:rPr lang="en-US" sz="1000" dirty="0"/>
                <a:t>for home, one for travel. Ophthalmologist tested, of course. Allergy Tested. 100% Fragrance Free</a:t>
              </a:r>
              <a:r>
                <a:rPr lang="en-US" sz="1000" dirty="0" smtClean="0"/>
                <a:t>.</a:t>
              </a:r>
              <a:endParaRPr lang="en-US" sz="1000" b="1" dirty="0" smtClean="0"/>
            </a:p>
            <a:p>
              <a:endParaRPr lang="en-US" sz="1100" b="1" dirty="0"/>
            </a:p>
          </p:txBody>
        </p:sp>
        <p:pic>
          <p:nvPicPr>
            <p:cNvPr id="23" name="Picture 22" descr="Great_Gifts_0018_7N9A_01_P001_Even_Better_Together-225x225.jpg"/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l="17272" t="12020" r="14445" b="5960"/>
            <a:stretch/>
          </p:blipFill>
          <p:spPr>
            <a:xfrm>
              <a:off x="6225844" y="1651006"/>
              <a:ext cx="1432147" cy="1720272"/>
            </a:xfrm>
            <a:prstGeom prst="rect">
              <a:avLst/>
            </a:prstGeom>
          </p:spPr>
        </p:pic>
        <p:sp>
          <p:nvSpPr>
            <p:cNvPr id="24" name="TextBox 23"/>
            <p:cNvSpPr txBox="1"/>
            <p:nvPr/>
          </p:nvSpPr>
          <p:spPr>
            <a:xfrm>
              <a:off x="1292964" y="3521380"/>
              <a:ext cx="1942060" cy="10926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 smtClean="0"/>
                <a:t>Best Sellers</a:t>
              </a:r>
            </a:p>
            <a:p>
              <a:r>
                <a:rPr lang="en-US" sz="1000" dirty="0"/>
                <a:t>Three of Clinique’s most popular skin care experts in one value-packed set. </a:t>
              </a:r>
              <a:r>
                <a:rPr lang="en-US" sz="1000" dirty="0" smtClean="0"/>
                <a:t>Allergy </a:t>
              </a:r>
              <a:r>
                <a:rPr lang="en-US" sz="1000" dirty="0"/>
                <a:t>Tested. 100% Fragrance Free</a:t>
              </a:r>
              <a:r>
                <a:rPr lang="en-US" sz="1000" dirty="0" smtClean="0"/>
                <a:t>.</a:t>
              </a:r>
              <a:endParaRPr lang="en-US" sz="1000" b="1" dirty="0" smtClean="0"/>
            </a:p>
            <a:p>
              <a:endParaRPr lang="en-US" sz="1100" b="1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6074499" y="3527388"/>
              <a:ext cx="2111214" cy="158504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 smtClean="0"/>
                <a:t>Even Better Together</a:t>
              </a:r>
            </a:p>
            <a:p>
              <a:r>
                <a:rPr lang="en-US" sz="1000" dirty="0"/>
                <a:t>Meet your luminous future when you tame dark spots and circles. </a:t>
              </a:r>
              <a:r>
                <a:rPr lang="en-US" sz="1000" dirty="0" smtClean="0"/>
                <a:t>Formulated </a:t>
              </a:r>
              <a:r>
                <a:rPr lang="en-US" sz="1000" dirty="0"/>
                <a:t>for Asian skins. Allergy Tested. 100% Fragrance Free.</a:t>
              </a:r>
            </a:p>
            <a:p>
              <a:r>
                <a:rPr lang="en-US" sz="1100" dirty="0"/>
                <a:t> </a:t>
              </a:r>
            </a:p>
            <a:p>
              <a:endParaRPr lang="en-US" sz="1100" b="1" dirty="0" smtClean="0"/>
            </a:p>
            <a:p>
              <a:endParaRPr lang="en-US" sz="1100" b="1" dirty="0"/>
            </a:p>
          </p:txBody>
        </p:sp>
      </p:grpSp>
      <p:sp>
        <p:nvSpPr>
          <p:cNvPr id="31" name="TextBox 30"/>
          <p:cNvSpPr txBox="1"/>
          <p:nvPr/>
        </p:nvSpPr>
        <p:spPr>
          <a:xfrm>
            <a:off x="5419507" y="655214"/>
            <a:ext cx="35209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Continuation from previous page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841328" y="1023719"/>
            <a:ext cx="515285" cy="21544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schemeClr val="tx1">
                    <a:lumMod val="25000"/>
                    <a:lumOff val="75000"/>
                  </a:schemeClr>
                </a:solidFill>
              </a:rPr>
              <a:t>IMAGE</a:t>
            </a:r>
            <a:endParaRPr lang="en-US" sz="800" dirty="0">
              <a:solidFill>
                <a:schemeClr val="tx1">
                  <a:lumMod val="25000"/>
                  <a:lumOff val="75000"/>
                </a:schemeClr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727131" y="674269"/>
            <a:ext cx="305954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>
                <a:solidFill>
                  <a:srgbClr val="FF0000"/>
                </a:solidFill>
              </a:rPr>
              <a:t>Not for design, For sapplet content requirements only.</a:t>
            </a:r>
            <a:endParaRPr lang="en-US" sz="800" dirty="0">
              <a:solidFill>
                <a:srgbClr val="FF0000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668915" y="5144880"/>
            <a:ext cx="8028709" cy="1449571"/>
          </a:xfrm>
          <a:prstGeom prst="rect">
            <a:avLst/>
          </a:prstGeom>
          <a:ln>
            <a:solidFill>
              <a:schemeClr val="tx1">
                <a:lumMod val="25000"/>
                <a:lumOff val="75000"/>
              </a:schemeClr>
            </a:solidFill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US" dirty="0" smtClean="0"/>
              <a:t>Exclusives Sizes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887508" y="5088854"/>
            <a:ext cx="515285" cy="21544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schemeClr val="tx1">
                    <a:lumMod val="25000"/>
                    <a:lumOff val="75000"/>
                  </a:schemeClr>
                </a:solidFill>
              </a:rPr>
              <a:t>IMAGE</a:t>
            </a:r>
            <a:endParaRPr lang="en-US" sz="800" dirty="0">
              <a:solidFill>
                <a:schemeClr val="tx1">
                  <a:lumMod val="25000"/>
                  <a:lumOff val="75000"/>
                </a:schemeClr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603969" y="5484091"/>
            <a:ext cx="855212" cy="99290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Moisture Surge</a:t>
            </a:r>
            <a:endParaRPr lang="en-US" sz="1200" dirty="0"/>
          </a:p>
        </p:txBody>
      </p:sp>
      <p:sp>
        <p:nvSpPr>
          <p:cNvPr id="36" name="Rectangle 35"/>
          <p:cNvSpPr/>
          <p:nvPr/>
        </p:nvSpPr>
        <p:spPr>
          <a:xfrm>
            <a:off x="2923978" y="5484091"/>
            <a:ext cx="957546" cy="99290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err="1" smtClean="0"/>
              <a:t>Repairwear</a:t>
            </a:r>
            <a:r>
              <a:rPr lang="en-US" sz="1200" dirty="0" smtClean="0"/>
              <a:t> Laser Focus</a:t>
            </a:r>
            <a:endParaRPr lang="en-US" sz="1200" dirty="0"/>
          </a:p>
        </p:txBody>
      </p:sp>
      <p:sp>
        <p:nvSpPr>
          <p:cNvPr id="37" name="Rectangle 36"/>
          <p:cNvSpPr/>
          <p:nvPr/>
        </p:nvSpPr>
        <p:spPr>
          <a:xfrm>
            <a:off x="4195562" y="5484091"/>
            <a:ext cx="855212" cy="99290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Pore</a:t>
            </a:r>
            <a:endParaRPr lang="en-US" sz="1200" dirty="0"/>
          </a:p>
        </p:txBody>
      </p:sp>
      <p:sp>
        <p:nvSpPr>
          <p:cNvPr id="38" name="Rectangle 37"/>
          <p:cNvSpPr/>
          <p:nvPr/>
        </p:nvSpPr>
        <p:spPr>
          <a:xfrm>
            <a:off x="5657717" y="5484091"/>
            <a:ext cx="855212" cy="99290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Even Better Clinical</a:t>
            </a:r>
            <a:endParaRPr lang="en-US" sz="1200" dirty="0"/>
          </a:p>
        </p:txBody>
      </p:sp>
      <p:sp>
        <p:nvSpPr>
          <p:cNvPr id="39" name="Rectangle 38"/>
          <p:cNvSpPr/>
          <p:nvPr/>
        </p:nvSpPr>
        <p:spPr>
          <a:xfrm>
            <a:off x="6864896" y="5484091"/>
            <a:ext cx="1053007" cy="99290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Turnaround</a:t>
            </a:r>
            <a:endParaRPr lang="en-US" sz="1200" dirty="0"/>
          </a:p>
        </p:txBody>
      </p:sp>
      <p:sp>
        <p:nvSpPr>
          <p:cNvPr id="6" name="TextBox 5"/>
          <p:cNvSpPr txBox="1"/>
          <p:nvPr/>
        </p:nvSpPr>
        <p:spPr>
          <a:xfrm>
            <a:off x="-1" y="5082721"/>
            <a:ext cx="1402793" cy="163121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000" dirty="0" err="1" smtClean="0"/>
              <a:t>On_activation</a:t>
            </a:r>
            <a:r>
              <a:rPr lang="en-US" sz="1000" dirty="0" smtClean="0"/>
              <a:t> of any of the franchises, the request is that the sapplet expands “in a dynamic manner” to reveal the different sizes. Up to 4 sizes. The franchises would be updated very infrequently.</a:t>
            </a:r>
            <a:endParaRPr lang="en-US" sz="1000" dirty="0"/>
          </a:p>
        </p:txBody>
      </p:sp>
      <p:sp>
        <p:nvSpPr>
          <p:cNvPr id="40" name="TextBox 39"/>
          <p:cNvSpPr txBox="1"/>
          <p:nvPr/>
        </p:nvSpPr>
        <p:spPr>
          <a:xfrm>
            <a:off x="36787" y="3745758"/>
            <a:ext cx="1108364" cy="86177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If possible, these two </a:t>
            </a:r>
            <a:r>
              <a:rPr lang="en-US" sz="1000" dirty="0" err="1" smtClean="0"/>
              <a:t>sapplets</a:t>
            </a:r>
            <a:r>
              <a:rPr lang="en-US" sz="1000" dirty="0" smtClean="0"/>
              <a:t> should look as though they’re one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xmlns="" val="821288036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Concept: Page III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F49DED-29DA-6A47-B52A-4C6FA4299DF0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grpSp>
        <p:nvGrpSpPr>
          <p:cNvPr id="29" name="Group 28"/>
          <p:cNvGrpSpPr/>
          <p:nvPr/>
        </p:nvGrpSpPr>
        <p:grpSpPr>
          <a:xfrm>
            <a:off x="658091" y="1604801"/>
            <a:ext cx="8028709" cy="3157713"/>
            <a:chOff x="658091" y="1039096"/>
            <a:chExt cx="8028709" cy="3157713"/>
          </a:xfrm>
        </p:grpSpPr>
        <p:sp>
          <p:nvSpPr>
            <p:cNvPr id="4" name="Rectangle 3"/>
            <p:cNvSpPr/>
            <p:nvPr/>
          </p:nvSpPr>
          <p:spPr>
            <a:xfrm>
              <a:off x="658091" y="1039096"/>
              <a:ext cx="8028709" cy="2970893"/>
            </a:xfrm>
            <a:prstGeom prst="rect">
              <a:avLst/>
            </a:prstGeom>
            <a:ln>
              <a:solidFill>
                <a:schemeClr val="tx1">
                  <a:lumMod val="25000"/>
                  <a:lumOff val="75000"/>
                </a:schemeClr>
              </a:solidFill>
              <a:prstDash val="dash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r>
                <a:rPr lang="en-US" dirty="0" smtClean="0"/>
                <a:t>What’s Your Go-To Clinique Item When You Travel?</a:t>
              </a:r>
              <a:endParaRPr lang="en-US" dirty="0"/>
            </a:p>
          </p:txBody>
        </p:sp>
        <p:pic>
          <p:nvPicPr>
            <p:cNvPr id="19" name="Picture 18" descr="Great_Gifts_0024_7H5M_01_6000_Best_Sellers-225x225.jp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t="14849" b="3454"/>
            <a:stretch/>
          </p:blipFill>
          <p:spPr>
            <a:xfrm>
              <a:off x="1134327" y="1604826"/>
              <a:ext cx="2292235" cy="1872692"/>
            </a:xfrm>
            <a:prstGeom prst="rect">
              <a:avLst/>
            </a:prstGeom>
          </p:spPr>
        </p:pic>
        <p:pic>
          <p:nvPicPr>
            <p:cNvPr id="21" name="Picture 20" descr="Great_Gifts_0029_7C8A_01_0000_depuff_&amp;_decircle-225x225.jp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l="17272" t="18889" r="10971" b="707"/>
            <a:stretch/>
          </p:blipFill>
          <p:spPr>
            <a:xfrm>
              <a:off x="3969199" y="1604826"/>
              <a:ext cx="1710443" cy="1916543"/>
            </a:xfrm>
            <a:prstGeom prst="rect">
              <a:avLst/>
            </a:prstGeom>
          </p:spPr>
        </p:pic>
        <p:sp>
          <p:nvSpPr>
            <p:cNvPr id="22" name="TextBox 21"/>
            <p:cNvSpPr txBox="1"/>
            <p:nvPr/>
          </p:nvSpPr>
          <p:spPr>
            <a:xfrm>
              <a:off x="4187843" y="3532935"/>
              <a:ext cx="1491799" cy="4770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 smtClean="0"/>
                <a:t>All About Eyes</a:t>
              </a:r>
              <a:endParaRPr lang="en-US" sz="1000" b="1" dirty="0" smtClean="0"/>
            </a:p>
            <a:p>
              <a:endParaRPr lang="en-US" sz="1100" b="1" dirty="0"/>
            </a:p>
          </p:txBody>
        </p:sp>
        <p:pic>
          <p:nvPicPr>
            <p:cNvPr id="23" name="Picture 22" descr="Great_Gifts_0018_7N9A_01_P001_Even_Better_Together-225x225.jpg"/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l="17272" t="12020" r="14445" b="5960"/>
            <a:stretch/>
          </p:blipFill>
          <p:spPr>
            <a:xfrm>
              <a:off x="6225844" y="1651006"/>
              <a:ext cx="1432147" cy="1720272"/>
            </a:xfrm>
            <a:prstGeom prst="rect">
              <a:avLst/>
            </a:prstGeom>
          </p:spPr>
        </p:pic>
        <p:sp>
          <p:nvSpPr>
            <p:cNvPr id="24" name="TextBox 23"/>
            <p:cNvSpPr txBox="1"/>
            <p:nvPr/>
          </p:nvSpPr>
          <p:spPr>
            <a:xfrm>
              <a:off x="1768251" y="3532935"/>
              <a:ext cx="120085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 smtClean="0"/>
                <a:t>Turnaround</a:t>
              </a:r>
              <a:endParaRPr lang="en-US" sz="1000" b="1" dirty="0" smtClean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6120679" y="3550478"/>
              <a:ext cx="190341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 smtClean="0"/>
                <a:t>Even Better Clinical</a:t>
              </a:r>
              <a:endParaRPr lang="en-US" sz="1100" dirty="0"/>
            </a:p>
            <a:p>
              <a:endParaRPr lang="en-US" sz="1100" b="1" dirty="0" smtClean="0"/>
            </a:p>
            <a:p>
              <a:endParaRPr lang="en-US" sz="1100" b="1" dirty="0"/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658091" y="4774060"/>
            <a:ext cx="8028709" cy="906304"/>
            <a:chOff x="658091" y="5022298"/>
            <a:chExt cx="8028709" cy="906304"/>
          </a:xfrm>
        </p:grpSpPr>
        <p:sp>
          <p:nvSpPr>
            <p:cNvPr id="8" name="Rectangle 7"/>
            <p:cNvSpPr/>
            <p:nvPr/>
          </p:nvSpPr>
          <p:spPr>
            <a:xfrm>
              <a:off x="658091" y="5022298"/>
              <a:ext cx="8028709" cy="906304"/>
            </a:xfrm>
            <a:prstGeom prst="rect">
              <a:avLst/>
            </a:prstGeom>
            <a:noFill/>
            <a:ln>
              <a:solidFill>
                <a:schemeClr val="tx1">
                  <a:lumMod val="25000"/>
                  <a:lumOff val="75000"/>
                </a:schemeClr>
              </a:solidFill>
              <a:prstDash val="dash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750376" y="5160881"/>
              <a:ext cx="5338095" cy="4924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dirty="0" smtClean="0"/>
                <a:t>Want to Learn More About Clinique Promotions and Events?</a:t>
              </a:r>
              <a:r>
                <a:rPr lang="en-US" sz="1400" dirty="0" smtClean="0"/>
                <a:t> </a:t>
              </a:r>
            </a:p>
            <a:p>
              <a:r>
                <a:rPr lang="en-US" sz="1200" dirty="0" smtClean="0"/>
                <a:t>Sign-up to receive Travel related news and special offers.</a:t>
              </a:r>
              <a:endParaRPr lang="en-US" sz="1200" b="1" dirty="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6234563" y="5407103"/>
              <a:ext cx="1916544" cy="246221"/>
            </a:xfrm>
            <a:prstGeom prst="rect">
              <a:avLst/>
            </a:prstGeom>
            <a:noFill/>
            <a:ln>
              <a:solidFill>
                <a:schemeClr val="tx1">
                  <a:lumMod val="25000"/>
                  <a:lumOff val="7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000" dirty="0" smtClean="0"/>
                <a:t>email</a:t>
              </a:r>
              <a:endParaRPr lang="en-US" sz="1000" dirty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8220377" y="5407103"/>
              <a:ext cx="381162" cy="246221"/>
            </a:xfrm>
            <a:prstGeom prst="rect">
              <a:avLst/>
            </a:prstGeom>
            <a:noFill/>
            <a:ln>
              <a:solidFill>
                <a:srgbClr val="1C1C1C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000" dirty="0" smtClean="0"/>
                <a:t>Go</a:t>
              </a:r>
              <a:endParaRPr lang="en-US" sz="1000" dirty="0"/>
            </a:p>
          </p:txBody>
        </p:sp>
      </p:grpSp>
      <p:sp>
        <p:nvSpPr>
          <p:cNvPr id="31" name="TextBox 30"/>
          <p:cNvSpPr txBox="1"/>
          <p:nvPr/>
        </p:nvSpPr>
        <p:spPr>
          <a:xfrm>
            <a:off x="2706324" y="1002943"/>
            <a:ext cx="35209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Continuation from previous page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773541" y="1512456"/>
            <a:ext cx="515285" cy="21544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schemeClr val="tx1">
                    <a:lumMod val="25000"/>
                    <a:lumOff val="75000"/>
                  </a:schemeClr>
                </a:solidFill>
              </a:rPr>
              <a:t>IMAGE</a:t>
            </a:r>
            <a:endParaRPr lang="en-US" sz="800" dirty="0">
              <a:solidFill>
                <a:schemeClr val="tx1">
                  <a:lumMod val="25000"/>
                  <a:lumOff val="75000"/>
                </a:schemeClr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761996" y="5551298"/>
            <a:ext cx="966931" cy="21544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schemeClr val="tx1">
                    <a:lumMod val="25000"/>
                    <a:lumOff val="75000"/>
                  </a:schemeClr>
                </a:solidFill>
              </a:rPr>
              <a:t>FORM BUILDER</a:t>
            </a:r>
            <a:endParaRPr lang="en-US" sz="800" dirty="0">
              <a:solidFill>
                <a:schemeClr val="tx1">
                  <a:lumMod val="25000"/>
                  <a:lumOff val="75000"/>
                </a:schemeClr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727131" y="674269"/>
            <a:ext cx="305954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>
                <a:solidFill>
                  <a:srgbClr val="FF0000"/>
                </a:solidFill>
              </a:rPr>
              <a:t>Not for design, For sapplet content requirements only.</a:t>
            </a:r>
            <a:endParaRPr lang="en-US" sz="800" dirty="0">
              <a:solidFill>
                <a:srgbClr val="FF0000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639450" y="4220088"/>
            <a:ext cx="109452" cy="109452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4089305" y="4222403"/>
            <a:ext cx="109452" cy="109452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5" name="Oval 34"/>
          <p:cNvSpPr/>
          <p:nvPr/>
        </p:nvSpPr>
        <p:spPr>
          <a:xfrm>
            <a:off x="6031180" y="4224718"/>
            <a:ext cx="109452" cy="109452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706111169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clinique-master">
  <a:themeElements>
    <a:clrScheme name="8_Custom Design 14">
      <a:dk1>
        <a:srgbClr val="1C1C1C"/>
      </a:dk1>
      <a:lt1>
        <a:srgbClr val="FFFFFF"/>
      </a:lt1>
      <a:dk2>
        <a:srgbClr val="1C1C1C"/>
      </a:dk2>
      <a:lt2>
        <a:srgbClr val="808080"/>
      </a:lt2>
      <a:accent1>
        <a:srgbClr val="649282"/>
      </a:accent1>
      <a:accent2>
        <a:srgbClr val="B7CDC5"/>
      </a:accent2>
      <a:accent3>
        <a:srgbClr val="FFFFFF"/>
      </a:accent3>
      <a:accent4>
        <a:srgbClr val="161616"/>
      </a:accent4>
      <a:accent5>
        <a:srgbClr val="B8C7C1"/>
      </a:accent5>
      <a:accent6>
        <a:srgbClr val="A6BAB2"/>
      </a:accent6>
      <a:hlink>
        <a:srgbClr val="646B92"/>
      </a:hlink>
      <a:folHlink>
        <a:srgbClr val="A25454"/>
      </a:folHlink>
    </a:clrScheme>
    <a:fontScheme name="8_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8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_Custom Design 13">
        <a:dk1>
          <a:srgbClr val="1C1C1C"/>
        </a:dk1>
        <a:lt1>
          <a:srgbClr val="FFFFFF"/>
        </a:lt1>
        <a:dk2>
          <a:srgbClr val="1C1C1C"/>
        </a:dk2>
        <a:lt2>
          <a:srgbClr val="808080"/>
        </a:lt2>
        <a:accent1>
          <a:srgbClr val="649282"/>
        </a:accent1>
        <a:accent2>
          <a:srgbClr val="333399"/>
        </a:accent2>
        <a:accent3>
          <a:srgbClr val="FFFFFF"/>
        </a:accent3>
        <a:accent4>
          <a:srgbClr val="161616"/>
        </a:accent4>
        <a:accent5>
          <a:srgbClr val="B8C7C1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_Custom Design 14">
        <a:dk1>
          <a:srgbClr val="1C1C1C"/>
        </a:dk1>
        <a:lt1>
          <a:srgbClr val="FFFFFF"/>
        </a:lt1>
        <a:dk2>
          <a:srgbClr val="1C1C1C"/>
        </a:dk2>
        <a:lt2>
          <a:srgbClr val="808080"/>
        </a:lt2>
        <a:accent1>
          <a:srgbClr val="649282"/>
        </a:accent1>
        <a:accent2>
          <a:srgbClr val="B7CDC5"/>
        </a:accent2>
        <a:accent3>
          <a:srgbClr val="FFFFFF"/>
        </a:accent3>
        <a:accent4>
          <a:srgbClr val="161616"/>
        </a:accent4>
        <a:accent5>
          <a:srgbClr val="B8C7C1"/>
        </a:accent5>
        <a:accent6>
          <a:srgbClr val="A6BAB2"/>
        </a:accent6>
        <a:hlink>
          <a:srgbClr val="646B92"/>
        </a:hlink>
        <a:folHlink>
          <a:srgbClr val="A2545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clinique-master.potx</Template>
  <TotalTime>7951</TotalTime>
  <Words>567</Words>
  <Application>Microsoft Office PowerPoint</Application>
  <PresentationFormat>On-screen Show (4:3)</PresentationFormat>
  <Paragraphs>109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clinique-master</vt:lpstr>
      <vt:lpstr>Slide 1</vt:lpstr>
      <vt:lpstr>Overview</vt:lpstr>
      <vt:lpstr>Corporate Strategy &amp; Brand Pillars</vt:lpstr>
      <vt:lpstr>360 Marketing</vt:lpstr>
      <vt:lpstr>Concept: Page I</vt:lpstr>
      <vt:lpstr>Concept: Page II</vt:lpstr>
      <vt:lpstr>Concept: Page III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nweiss</dc:creator>
  <cp:lastModifiedBy>jseavey</cp:lastModifiedBy>
  <cp:revision>197</cp:revision>
  <cp:lastPrinted>2013-05-06T16:33:06Z</cp:lastPrinted>
  <dcterms:created xsi:type="dcterms:W3CDTF">2012-10-31T18:10:17Z</dcterms:created>
  <dcterms:modified xsi:type="dcterms:W3CDTF">2013-07-18T21:17:03Z</dcterms:modified>
</cp:coreProperties>
</file>